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5"/>
  </p:notesMasterIdLst>
  <p:handoutMasterIdLst>
    <p:handoutMasterId r:id="rId36"/>
  </p:handoutMasterIdLst>
  <p:sldIdLst>
    <p:sldId id="256" r:id="rId2"/>
    <p:sldId id="268" r:id="rId3"/>
    <p:sldId id="270" r:id="rId4"/>
    <p:sldId id="289" r:id="rId5"/>
    <p:sldId id="290" r:id="rId6"/>
    <p:sldId id="291" r:id="rId7"/>
    <p:sldId id="311" r:id="rId8"/>
    <p:sldId id="310" r:id="rId9"/>
    <p:sldId id="277" r:id="rId10"/>
    <p:sldId id="292" r:id="rId11"/>
    <p:sldId id="278" r:id="rId12"/>
    <p:sldId id="280" r:id="rId13"/>
    <p:sldId id="279" r:id="rId14"/>
    <p:sldId id="312" r:id="rId15"/>
    <p:sldId id="314" r:id="rId16"/>
    <p:sldId id="315" r:id="rId17"/>
    <p:sldId id="316" r:id="rId18"/>
    <p:sldId id="286" r:id="rId19"/>
    <p:sldId id="287" r:id="rId20"/>
    <p:sldId id="288" r:id="rId21"/>
    <p:sldId id="267" r:id="rId22"/>
    <p:sldId id="297" r:id="rId23"/>
    <p:sldId id="302" r:id="rId24"/>
    <p:sldId id="318" r:id="rId25"/>
    <p:sldId id="319" r:id="rId26"/>
    <p:sldId id="304" r:id="rId27"/>
    <p:sldId id="306" r:id="rId28"/>
    <p:sldId id="309" r:id="rId29"/>
    <p:sldId id="298" r:id="rId30"/>
    <p:sldId id="307" r:id="rId31"/>
    <p:sldId id="313" r:id="rId32"/>
    <p:sldId id="317" r:id="rId33"/>
    <p:sldId id="282" r:id="rId34"/>
  </p:sldIdLst>
  <p:sldSz cx="9144000" cy="6858000" type="screen4x3"/>
  <p:notesSz cx="6797675" cy="9928225"/>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663" autoAdjust="0"/>
  </p:normalViewPr>
  <p:slideViewPr>
    <p:cSldViewPr>
      <p:cViewPr>
        <p:scale>
          <a:sx n="60" d="100"/>
          <a:sy n="60" d="100"/>
        </p:scale>
        <p:origin x="-2250" y="-12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ahil\Desktop\04.A.37.%20Ocena%20dzia&#322;a&#324;%20podejmowanych%20w%20polskich%20przedsi&#281;biorstwach\Lisbon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kahil\Desktop\04.A.37.%20Ocena%20dzia&#322;a&#324;%20podejmowanych%20w%20polskich%20przedsi&#281;biorstwach\Lisbon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kahil\Desktop\04.A.37.%20Ocena%20dzia&#322;a&#324;%20podejmowanych%20w%20polskich%20przedsi&#281;biorstwach\Lisbon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kahil\Desktop\04.A.37.%20Ocena%20dzia&#322;a&#324;%20podejmowanych%20w%20polskich%20przedsi&#281;biorstwach\Lisbon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kahil\Desktop\Helsinki\Kopia%20Zeszyt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kahil\Desktop\Helsinki\Kopia%20Zeszyt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kahil\Desktop\WAI_young\Zeszyt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kahil\Desktop\WAI_young\Zeszyt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Arkusz2!$B$40</c:f>
              <c:strCache>
                <c:ptCount val="1"/>
                <c:pt idx="0">
                  <c:v>% companies</c:v>
                </c:pt>
              </c:strCache>
            </c:strRef>
          </c:tx>
          <c:spPr>
            <a:solidFill>
              <a:srgbClr val="00B050"/>
            </a:solidFill>
          </c:spPr>
          <c:invertIfNegative val="0"/>
          <c:dLbls>
            <c:dLbl>
              <c:idx val="0"/>
              <c:layout>
                <c:manualLayout>
                  <c:x val="1.3092527053593801E-2"/>
                  <c:y val="0"/>
                </c:manualLayout>
              </c:layout>
              <c:showLegendKey val="0"/>
              <c:showVal val="1"/>
              <c:showCatName val="0"/>
              <c:showSerName val="0"/>
              <c:showPercent val="0"/>
              <c:showBubbleSize val="0"/>
            </c:dLbl>
            <c:dLbl>
              <c:idx val="1"/>
              <c:layout>
                <c:manualLayout>
                  <c:x val="7.2736261408854518E-3"/>
                  <c:y val="-6.783434319263682E-3"/>
                </c:manualLayout>
              </c:layout>
              <c:showLegendKey val="0"/>
              <c:showVal val="1"/>
              <c:showCatName val="0"/>
              <c:showSerName val="0"/>
              <c:showPercent val="0"/>
              <c:showBubbleSize val="0"/>
            </c:dLbl>
            <c:dLbl>
              <c:idx val="2"/>
              <c:layout>
                <c:manualLayout>
                  <c:x val="1.0183076597239623E-2"/>
                  <c:y val="0"/>
                </c:manualLayout>
              </c:layout>
              <c:showLegendKey val="0"/>
              <c:showVal val="1"/>
              <c:showCatName val="0"/>
              <c:showSerName val="0"/>
              <c:showPercent val="0"/>
              <c:showBubbleSize val="0"/>
            </c:dLbl>
            <c:dLbl>
              <c:idx val="3"/>
              <c:layout>
                <c:manualLayout>
                  <c:x val="1.3092527053593801E-2"/>
                  <c:y val="-6.783434319263682E-3"/>
                </c:manualLayout>
              </c:layout>
              <c:showLegendKey val="0"/>
              <c:showVal val="1"/>
              <c:showCatName val="0"/>
              <c:showSerName val="0"/>
              <c:showPercent val="0"/>
              <c:showBubbleSize val="0"/>
            </c:dLbl>
            <c:dLbl>
              <c:idx val="4"/>
              <c:layout>
                <c:manualLayout>
                  <c:x val="1.0183076597239623E-2"/>
                  <c:y val="0"/>
                </c:manualLayout>
              </c:layout>
              <c:showLegendKey val="0"/>
              <c:showVal val="1"/>
              <c:showCatName val="0"/>
              <c:showSerName val="0"/>
              <c:showPercent val="0"/>
              <c:showBubbleSize val="0"/>
            </c:dLbl>
            <c:dLbl>
              <c:idx val="5"/>
              <c:layout>
                <c:manualLayout>
                  <c:x val="1.0183076597239623E-2"/>
                  <c:y val="2.2611447730878959E-3"/>
                </c:manualLayout>
              </c:layout>
              <c:showLegendKey val="0"/>
              <c:showVal val="1"/>
              <c:showCatName val="0"/>
              <c:showSerName val="0"/>
              <c:showPercent val="0"/>
              <c:showBubbleSize val="0"/>
            </c:dLbl>
            <c:txPr>
              <a:bodyPr/>
              <a:lstStyle/>
              <a:p>
                <a:pPr>
                  <a:defRPr sz="1800"/>
                </a:pPr>
                <a:endParaRPr lang="pl-PL"/>
              </a:p>
            </c:txPr>
            <c:showLegendKey val="0"/>
            <c:showVal val="1"/>
            <c:showCatName val="0"/>
            <c:showSerName val="0"/>
            <c:showPercent val="0"/>
            <c:showBubbleSize val="0"/>
            <c:showLeaderLines val="0"/>
          </c:dLbls>
          <c:cat>
            <c:strRef>
              <c:f>Arkusz2!$A$41:$A$46</c:f>
              <c:strCache>
                <c:ptCount val="6"/>
                <c:pt idx="0">
                  <c:v>mentoring</c:v>
                </c:pt>
                <c:pt idx="1">
                  <c:v>care of the companies</c:v>
                </c:pt>
                <c:pt idx="2">
                  <c:v>less absenteism</c:v>
                </c:pt>
                <c:pt idx="3">
                  <c:v>continuity of knowledge</c:v>
                </c:pt>
                <c:pt idx="4">
                  <c:v>economics benefits</c:v>
                </c:pt>
                <c:pt idx="5">
                  <c:v>acquiring knowledge and skills</c:v>
                </c:pt>
              </c:strCache>
            </c:strRef>
          </c:cat>
          <c:val>
            <c:numRef>
              <c:f>Arkusz2!$B$41:$B$46</c:f>
              <c:numCache>
                <c:formatCode>General</c:formatCode>
                <c:ptCount val="6"/>
                <c:pt idx="0">
                  <c:v>69</c:v>
                </c:pt>
                <c:pt idx="1">
                  <c:v>62</c:v>
                </c:pt>
                <c:pt idx="2">
                  <c:v>57</c:v>
                </c:pt>
                <c:pt idx="3">
                  <c:v>39</c:v>
                </c:pt>
                <c:pt idx="4">
                  <c:v>27</c:v>
                </c:pt>
                <c:pt idx="5">
                  <c:v>27</c:v>
                </c:pt>
              </c:numCache>
            </c:numRef>
          </c:val>
        </c:ser>
        <c:dLbls>
          <c:showLegendKey val="0"/>
          <c:showVal val="0"/>
          <c:showCatName val="0"/>
          <c:showSerName val="0"/>
          <c:showPercent val="0"/>
          <c:showBubbleSize val="0"/>
        </c:dLbls>
        <c:gapWidth val="150"/>
        <c:shape val="box"/>
        <c:axId val="89703552"/>
        <c:axId val="89705088"/>
        <c:axId val="0"/>
      </c:bar3DChart>
      <c:catAx>
        <c:axId val="89703552"/>
        <c:scaling>
          <c:orientation val="minMax"/>
        </c:scaling>
        <c:delete val="0"/>
        <c:axPos val="l"/>
        <c:majorTickMark val="out"/>
        <c:minorTickMark val="none"/>
        <c:tickLblPos val="nextTo"/>
        <c:txPr>
          <a:bodyPr/>
          <a:lstStyle/>
          <a:p>
            <a:pPr>
              <a:defRPr sz="1600"/>
            </a:pPr>
            <a:endParaRPr lang="pl-PL"/>
          </a:p>
        </c:txPr>
        <c:crossAx val="89705088"/>
        <c:crosses val="autoZero"/>
        <c:auto val="1"/>
        <c:lblAlgn val="ctr"/>
        <c:lblOffset val="100"/>
        <c:noMultiLvlLbl val="0"/>
      </c:catAx>
      <c:valAx>
        <c:axId val="89705088"/>
        <c:scaling>
          <c:orientation val="minMax"/>
          <c:max val="100"/>
        </c:scaling>
        <c:delete val="0"/>
        <c:axPos val="b"/>
        <c:majorGridlines>
          <c:spPr>
            <a:ln>
              <a:noFill/>
            </a:ln>
          </c:spPr>
        </c:majorGridlines>
        <c:numFmt formatCode="General" sourceLinked="1"/>
        <c:majorTickMark val="out"/>
        <c:minorTickMark val="none"/>
        <c:tickLblPos val="nextTo"/>
        <c:txPr>
          <a:bodyPr/>
          <a:lstStyle/>
          <a:p>
            <a:pPr>
              <a:defRPr sz="1800"/>
            </a:pPr>
            <a:endParaRPr lang="pl-PL"/>
          </a:p>
        </c:txPr>
        <c:crossAx val="89703552"/>
        <c:crosses val="autoZero"/>
        <c:crossBetween val="between"/>
      </c:valAx>
    </c:plotArea>
    <c:legend>
      <c:legendPos val="r"/>
      <c:layout>
        <c:manualLayout>
          <c:xMode val="edge"/>
          <c:yMode val="edge"/>
          <c:x val="0.76026540602698411"/>
          <c:y val="0.39891133891106134"/>
          <c:w val="0.19318338667134938"/>
          <c:h val="6.198634624642848E-2"/>
        </c:manualLayout>
      </c:layout>
      <c:overlay val="0"/>
      <c:txPr>
        <a:bodyPr/>
        <a:lstStyle/>
        <a:p>
          <a:pPr>
            <a:defRPr sz="1800"/>
          </a:pPr>
          <a:endParaRPr lang="pl-PL"/>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Arkusz3!$B$11</c:f>
              <c:strCache>
                <c:ptCount val="1"/>
                <c:pt idx="0">
                  <c:v>% companies</c:v>
                </c:pt>
              </c:strCache>
            </c:strRef>
          </c:tx>
          <c:invertIfNegative val="0"/>
          <c:dLbls>
            <c:dLbl>
              <c:idx val="0"/>
              <c:layout>
                <c:manualLayout>
                  <c:x val="1.3201414664981486E-2"/>
                  <c:y val="-4.5810205792429989E-3"/>
                </c:manualLayout>
              </c:layout>
              <c:showLegendKey val="0"/>
              <c:showVal val="1"/>
              <c:showCatName val="0"/>
              <c:showSerName val="0"/>
              <c:showPercent val="0"/>
              <c:showBubbleSize val="0"/>
            </c:dLbl>
            <c:dLbl>
              <c:idx val="1"/>
              <c:layout>
                <c:manualLayout>
                  <c:x val="1.1734590813316877E-2"/>
                  <c:y val="-2.2905102896215021E-3"/>
                </c:manualLayout>
              </c:layout>
              <c:showLegendKey val="0"/>
              <c:showVal val="1"/>
              <c:showCatName val="0"/>
              <c:showSerName val="0"/>
              <c:showPercent val="0"/>
              <c:showBubbleSize val="0"/>
            </c:dLbl>
            <c:dLbl>
              <c:idx val="2"/>
              <c:layout>
                <c:manualLayout>
                  <c:x val="1.0267766961652259E-2"/>
                  <c:y val="-4.1992203545542313E-17"/>
                </c:manualLayout>
              </c:layout>
              <c:showLegendKey val="0"/>
              <c:showVal val="1"/>
              <c:showCatName val="0"/>
              <c:showSerName val="0"/>
              <c:showPercent val="0"/>
              <c:showBubbleSize val="0"/>
            </c:dLbl>
            <c:dLbl>
              <c:idx val="3"/>
              <c:layout>
                <c:manualLayout>
                  <c:x val="7.3341192583230418E-3"/>
                  <c:y val="2.2905102896215229E-3"/>
                </c:manualLayout>
              </c:layout>
              <c:showLegendKey val="0"/>
              <c:showVal val="1"/>
              <c:showCatName val="0"/>
              <c:showSerName val="0"/>
              <c:showPercent val="0"/>
              <c:showBubbleSize val="0"/>
            </c:dLbl>
            <c:txPr>
              <a:bodyPr/>
              <a:lstStyle/>
              <a:p>
                <a:pPr>
                  <a:defRPr sz="1800"/>
                </a:pPr>
                <a:endParaRPr lang="pl-PL"/>
              </a:p>
            </c:txPr>
            <c:showLegendKey val="0"/>
            <c:showVal val="1"/>
            <c:showCatName val="0"/>
            <c:showSerName val="0"/>
            <c:showPercent val="0"/>
            <c:showBubbleSize val="0"/>
            <c:showLeaderLines val="0"/>
          </c:dLbls>
          <c:cat>
            <c:strRef>
              <c:f>Arkusz3!$A$12:$A$15</c:f>
              <c:strCache>
                <c:ptCount val="4"/>
                <c:pt idx="0">
                  <c:v>Trainings related to work organisation</c:v>
                </c:pt>
                <c:pt idx="1">
                  <c:v>Workers 50+ were asked about their satisfaction related to work organisation and working conditions</c:v>
                </c:pt>
                <c:pt idx="2">
                  <c:v>Redemployment</c:v>
                </c:pt>
                <c:pt idx="3">
                  <c:v>Modifications of the workplaces in order to meet the needs of 50 + employees</c:v>
                </c:pt>
              </c:strCache>
            </c:strRef>
          </c:cat>
          <c:val>
            <c:numRef>
              <c:f>Arkusz3!$B$12:$B$15</c:f>
              <c:numCache>
                <c:formatCode>General</c:formatCode>
                <c:ptCount val="4"/>
                <c:pt idx="0">
                  <c:v>82</c:v>
                </c:pt>
                <c:pt idx="1">
                  <c:v>56</c:v>
                </c:pt>
                <c:pt idx="2">
                  <c:v>49</c:v>
                </c:pt>
                <c:pt idx="3">
                  <c:v>45</c:v>
                </c:pt>
              </c:numCache>
            </c:numRef>
          </c:val>
        </c:ser>
        <c:dLbls>
          <c:showLegendKey val="0"/>
          <c:showVal val="0"/>
          <c:showCatName val="0"/>
          <c:showSerName val="0"/>
          <c:showPercent val="0"/>
          <c:showBubbleSize val="0"/>
        </c:dLbls>
        <c:gapWidth val="150"/>
        <c:shape val="box"/>
        <c:axId val="89752704"/>
        <c:axId val="89754240"/>
        <c:axId val="0"/>
      </c:bar3DChart>
      <c:catAx>
        <c:axId val="89752704"/>
        <c:scaling>
          <c:orientation val="minMax"/>
        </c:scaling>
        <c:delete val="0"/>
        <c:axPos val="l"/>
        <c:majorTickMark val="out"/>
        <c:minorTickMark val="none"/>
        <c:tickLblPos val="nextTo"/>
        <c:txPr>
          <a:bodyPr/>
          <a:lstStyle/>
          <a:p>
            <a:pPr>
              <a:defRPr sz="1600"/>
            </a:pPr>
            <a:endParaRPr lang="pl-PL"/>
          </a:p>
        </c:txPr>
        <c:crossAx val="89754240"/>
        <c:crosses val="autoZero"/>
        <c:auto val="1"/>
        <c:lblAlgn val="ctr"/>
        <c:lblOffset val="100"/>
        <c:noMultiLvlLbl val="0"/>
      </c:catAx>
      <c:valAx>
        <c:axId val="89754240"/>
        <c:scaling>
          <c:orientation val="minMax"/>
        </c:scaling>
        <c:delete val="0"/>
        <c:axPos val="b"/>
        <c:majorGridlines>
          <c:spPr>
            <a:ln>
              <a:noFill/>
            </a:ln>
          </c:spPr>
        </c:majorGridlines>
        <c:numFmt formatCode="General" sourceLinked="1"/>
        <c:majorTickMark val="out"/>
        <c:minorTickMark val="none"/>
        <c:tickLblPos val="nextTo"/>
        <c:txPr>
          <a:bodyPr/>
          <a:lstStyle/>
          <a:p>
            <a:pPr>
              <a:defRPr sz="1800"/>
            </a:pPr>
            <a:endParaRPr lang="pl-PL"/>
          </a:p>
        </c:txPr>
        <c:crossAx val="89752704"/>
        <c:crosses val="autoZero"/>
        <c:crossBetween val="between"/>
      </c:valAx>
    </c:plotArea>
    <c:legend>
      <c:legendPos val="r"/>
      <c:layout>
        <c:manualLayout>
          <c:xMode val="edge"/>
          <c:yMode val="edge"/>
          <c:x val="0.77000617798486815"/>
          <c:y val="0.45446517738325976"/>
          <c:w val="0.19479004957518126"/>
          <c:h val="7.0496896673775331E-2"/>
        </c:manualLayout>
      </c:layout>
      <c:overlay val="0"/>
      <c:txPr>
        <a:bodyPr/>
        <a:lstStyle/>
        <a:p>
          <a:pPr>
            <a:defRPr sz="1800"/>
          </a:pPr>
          <a:endParaRPr lang="pl-PL"/>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Arkusz3!$B$16</c:f>
              <c:strCache>
                <c:ptCount val="1"/>
                <c:pt idx="0">
                  <c:v>% companies</c:v>
                </c:pt>
              </c:strCache>
            </c:strRef>
          </c:tx>
          <c:invertIfNegative val="0"/>
          <c:dLbls>
            <c:dLbl>
              <c:idx val="0"/>
              <c:layout>
                <c:manualLayout>
                  <c:x val="2.9094504563541772E-3"/>
                  <c:y val="0"/>
                </c:manualLayout>
              </c:layout>
              <c:showLegendKey val="0"/>
              <c:showVal val="1"/>
              <c:showCatName val="0"/>
              <c:showSerName val="0"/>
              <c:showPercent val="0"/>
              <c:showBubbleSize val="0"/>
            </c:dLbl>
            <c:dLbl>
              <c:idx val="1"/>
              <c:layout>
                <c:manualLayout>
                  <c:x val="5.8189009127083535E-3"/>
                  <c:y val="0"/>
                </c:manualLayout>
              </c:layout>
              <c:showLegendKey val="0"/>
              <c:showVal val="1"/>
              <c:showCatName val="0"/>
              <c:showSerName val="0"/>
              <c:showPercent val="0"/>
              <c:showBubbleSize val="0"/>
            </c:dLbl>
            <c:dLbl>
              <c:idx val="2"/>
              <c:layout>
                <c:manualLayout>
                  <c:x val="4.3641756845312664E-3"/>
                  <c:y val="-6.9619457487179823E-3"/>
                </c:manualLayout>
              </c:layout>
              <c:showLegendKey val="0"/>
              <c:showVal val="1"/>
              <c:showCatName val="0"/>
              <c:showSerName val="0"/>
              <c:showPercent val="0"/>
              <c:showBubbleSize val="0"/>
            </c:dLbl>
            <c:dLbl>
              <c:idx val="3"/>
              <c:layout>
                <c:manualLayout>
                  <c:x val="2.9094504563541772E-3"/>
                  <c:y val="-2.3206485829059932E-3"/>
                </c:manualLayout>
              </c:layout>
              <c:showLegendKey val="0"/>
              <c:showVal val="1"/>
              <c:showCatName val="0"/>
              <c:showSerName val="0"/>
              <c:showPercent val="0"/>
              <c:showBubbleSize val="0"/>
            </c:dLbl>
            <c:dLbl>
              <c:idx val="4"/>
              <c:layout>
                <c:manualLayout>
                  <c:x val="8.7283513690625727E-3"/>
                  <c:y val="0"/>
                </c:manualLayout>
              </c:layout>
              <c:showLegendKey val="0"/>
              <c:showVal val="1"/>
              <c:showCatName val="0"/>
              <c:showSerName val="0"/>
              <c:showPercent val="0"/>
              <c:showBubbleSize val="0"/>
            </c:dLbl>
            <c:txPr>
              <a:bodyPr/>
              <a:lstStyle/>
              <a:p>
                <a:pPr>
                  <a:defRPr sz="1800"/>
                </a:pPr>
                <a:endParaRPr lang="pl-PL"/>
              </a:p>
            </c:txPr>
            <c:showLegendKey val="0"/>
            <c:showVal val="1"/>
            <c:showCatName val="0"/>
            <c:showSerName val="0"/>
            <c:showPercent val="0"/>
            <c:showBubbleSize val="0"/>
            <c:showLeaderLines val="0"/>
          </c:dLbls>
          <c:cat>
            <c:strRef>
              <c:f>Arkusz3!$A$17:$A$21</c:f>
              <c:strCache>
                <c:ptCount val="5"/>
                <c:pt idx="0">
                  <c:v>Possibility to work flexible time</c:v>
                </c:pt>
                <c:pt idx="1">
                  <c:v>Opportunity to receive paid leave for further education</c:v>
                </c:pt>
                <c:pt idx="2">
                  <c:v>Conducting discussions with workers 50+ about their needs related to work organisation and working conditions</c:v>
                </c:pt>
                <c:pt idx="3">
                  <c:v>Opportunity to receive additional or longer leave</c:v>
                </c:pt>
                <c:pt idx="4">
                  <c:v>More frequent inspections of working conditions</c:v>
                </c:pt>
              </c:strCache>
            </c:strRef>
          </c:cat>
          <c:val>
            <c:numRef>
              <c:f>Arkusz3!$B$17:$B$21</c:f>
              <c:numCache>
                <c:formatCode>General</c:formatCode>
                <c:ptCount val="5"/>
                <c:pt idx="0">
                  <c:v>45</c:v>
                </c:pt>
                <c:pt idx="1">
                  <c:v>35</c:v>
                </c:pt>
                <c:pt idx="2">
                  <c:v>33</c:v>
                </c:pt>
                <c:pt idx="3">
                  <c:v>31</c:v>
                </c:pt>
                <c:pt idx="4">
                  <c:v>18</c:v>
                </c:pt>
              </c:numCache>
            </c:numRef>
          </c:val>
        </c:ser>
        <c:dLbls>
          <c:showLegendKey val="0"/>
          <c:showVal val="0"/>
          <c:showCatName val="0"/>
          <c:showSerName val="0"/>
          <c:showPercent val="0"/>
          <c:showBubbleSize val="0"/>
        </c:dLbls>
        <c:gapWidth val="150"/>
        <c:shape val="box"/>
        <c:axId val="90911488"/>
        <c:axId val="90913024"/>
        <c:axId val="0"/>
      </c:bar3DChart>
      <c:catAx>
        <c:axId val="90911488"/>
        <c:scaling>
          <c:orientation val="minMax"/>
        </c:scaling>
        <c:delete val="0"/>
        <c:axPos val="l"/>
        <c:majorTickMark val="out"/>
        <c:minorTickMark val="none"/>
        <c:tickLblPos val="nextTo"/>
        <c:txPr>
          <a:bodyPr/>
          <a:lstStyle/>
          <a:p>
            <a:pPr>
              <a:defRPr sz="1400"/>
            </a:pPr>
            <a:endParaRPr lang="pl-PL"/>
          </a:p>
        </c:txPr>
        <c:crossAx val="90913024"/>
        <c:crosses val="autoZero"/>
        <c:auto val="1"/>
        <c:lblAlgn val="ctr"/>
        <c:lblOffset val="100"/>
        <c:noMultiLvlLbl val="0"/>
      </c:catAx>
      <c:valAx>
        <c:axId val="90913024"/>
        <c:scaling>
          <c:orientation val="minMax"/>
          <c:max val="100"/>
        </c:scaling>
        <c:delete val="0"/>
        <c:axPos val="b"/>
        <c:majorGridlines>
          <c:spPr>
            <a:ln>
              <a:noFill/>
            </a:ln>
          </c:spPr>
        </c:majorGridlines>
        <c:numFmt formatCode="General" sourceLinked="1"/>
        <c:majorTickMark val="out"/>
        <c:minorTickMark val="none"/>
        <c:tickLblPos val="nextTo"/>
        <c:txPr>
          <a:bodyPr/>
          <a:lstStyle/>
          <a:p>
            <a:pPr>
              <a:defRPr sz="1800"/>
            </a:pPr>
            <a:endParaRPr lang="pl-PL"/>
          </a:p>
        </c:txPr>
        <c:crossAx val="90911488"/>
        <c:crosses val="autoZero"/>
        <c:crossBetween val="between"/>
      </c:valAx>
    </c:plotArea>
    <c:legend>
      <c:legendPos val="r"/>
      <c:layout/>
      <c:overlay val="0"/>
      <c:txPr>
        <a:bodyPr/>
        <a:lstStyle/>
        <a:p>
          <a:pPr>
            <a:defRPr sz="1800"/>
          </a:pPr>
          <a:endParaRPr lang="pl-PL"/>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Arkusz3!$B$22</c:f>
              <c:strCache>
                <c:ptCount val="1"/>
                <c:pt idx="0">
                  <c:v>% companies</c:v>
                </c:pt>
              </c:strCache>
            </c:strRef>
          </c:tx>
          <c:invertIfNegative val="0"/>
          <c:dLbls>
            <c:dLbl>
              <c:idx val="0"/>
              <c:layout>
                <c:manualLayout>
                  <c:x val="5.8789764100285174E-3"/>
                  <c:y val="0"/>
                </c:manualLayout>
              </c:layout>
              <c:showLegendKey val="0"/>
              <c:showVal val="1"/>
              <c:showCatName val="0"/>
              <c:showSerName val="0"/>
              <c:showPercent val="0"/>
              <c:showBubbleSize val="0"/>
            </c:dLbl>
            <c:dLbl>
              <c:idx val="1"/>
              <c:layout>
                <c:manualLayout>
                  <c:x val="8.8184646150427856E-3"/>
                  <c:y val="8.5089465079125143E-17"/>
                </c:manualLayout>
              </c:layout>
              <c:showLegendKey val="0"/>
              <c:showVal val="1"/>
              <c:showCatName val="0"/>
              <c:showSerName val="0"/>
              <c:showPercent val="0"/>
              <c:showBubbleSize val="0"/>
            </c:dLbl>
            <c:dLbl>
              <c:idx val="2"/>
              <c:layout>
                <c:manualLayout>
                  <c:x val="4.4092323075213408E-3"/>
                  <c:y val="4.6412971658119934E-3"/>
                </c:manualLayout>
              </c:layout>
              <c:showLegendKey val="0"/>
              <c:showVal val="1"/>
              <c:showCatName val="0"/>
              <c:showSerName val="0"/>
              <c:showPercent val="0"/>
              <c:showBubbleSize val="0"/>
            </c:dLbl>
            <c:dLbl>
              <c:idx val="3"/>
              <c:layout>
                <c:manualLayout>
                  <c:x val="7.3487205125356489E-3"/>
                  <c:y val="-2.320648582906037E-3"/>
                </c:manualLayout>
              </c:layout>
              <c:showLegendKey val="0"/>
              <c:showVal val="1"/>
              <c:showCatName val="0"/>
              <c:showSerName val="0"/>
              <c:showPercent val="0"/>
              <c:showBubbleSize val="0"/>
            </c:dLbl>
            <c:dLbl>
              <c:idx val="4"/>
              <c:layout>
                <c:manualLayout>
                  <c:x val="7.3487205125355934E-3"/>
                  <c:y val="0"/>
                </c:manualLayout>
              </c:layout>
              <c:showLegendKey val="0"/>
              <c:showVal val="1"/>
              <c:showCatName val="0"/>
              <c:showSerName val="0"/>
              <c:showPercent val="0"/>
              <c:showBubbleSize val="0"/>
            </c:dLbl>
            <c:txPr>
              <a:bodyPr/>
              <a:lstStyle/>
              <a:p>
                <a:pPr>
                  <a:defRPr sz="1800"/>
                </a:pPr>
                <a:endParaRPr lang="pl-PL"/>
              </a:p>
            </c:txPr>
            <c:showLegendKey val="0"/>
            <c:showVal val="1"/>
            <c:showCatName val="0"/>
            <c:showSerName val="0"/>
            <c:showPercent val="0"/>
            <c:showBubbleSize val="0"/>
            <c:showLeaderLines val="0"/>
          </c:dLbls>
          <c:cat>
            <c:strRef>
              <c:f>Arkusz3!$A$23:$A$27</c:f>
              <c:strCache>
                <c:ptCount val="5"/>
                <c:pt idx="0">
                  <c:v>Free medical service packages</c:v>
                </c:pt>
                <c:pt idx="1">
                  <c:v>Free vouchers for physical activity (sport)</c:v>
                </c:pt>
                <c:pt idx="2">
                  <c:v>Training/counseling related to healthy lifestyle</c:v>
                </c:pt>
                <c:pt idx="3">
                  <c:v>Training/counseling related to aging processes and possibility to dealing them</c:v>
                </c:pt>
                <c:pt idx="4">
                  <c:v>Training/counseling related to healthy and safety working conditions</c:v>
                </c:pt>
              </c:strCache>
            </c:strRef>
          </c:cat>
          <c:val>
            <c:numRef>
              <c:f>Arkusz3!$B$23:$B$27</c:f>
              <c:numCache>
                <c:formatCode>General</c:formatCode>
                <c:ptCount val="5"/>
                <c:pt idx="0">
                  <c:v>34</c:v>
                </c:pt>
                <c:pt idx="1">
                  <c:v>31</c:v>
                </c:pt>
                <c:pt idx="2">
                  <c:v>7</c:v>
                </c:pt>
                <c:pt idx="3">
                  <c:v>6</c:v>
                </c:pt>
                <c:pt idx="4">
                  <c:v>4</c:v>
                </c:pt>
              </c:numCache>
            </c:numRef>
          </c:val>
        </c:ser>
        <c:dLbls>
          <c:showLegendKey val="0"/>
          <c:showVal val="0"/>
          <c:showCatName val="0"/>
          <c:showSerName val="0"/>
          <c:showPercent val="0"/>
          <c:showBubbleSize val="0"/>
        </c:dLbls>
        <c:gapWidth val="150"/>
        <c:shape val="box"/>
        <c:axId val="90952064"/>
        <c:axId val="90953600"/>
        <c:axId val="0"/>
      </c:bar3DChart>
      <c:catAx>
        <c:axId val="90952064"/>
        <c:scaling>
          <c:orientation val="minMax"/>
        </c:scaling>
        <c:delete val="0"/>
        <c:axPos val="l"/>
        <c:majorTickMark val="out"/>
        <c:minorTickMark val="none"/>
        <c:tickLblPos val="nextTo"/>
        <c:txPr>
          <a:bodyPr/>
          <a:lstStyle/>
          <a:p>
            <a:pPr>
              <a:defRPr sz="1400"/>
            </a:pPr>
            <a:endParaRPr lang="pl-PL"/>
          </a:p>
        </c:txPr>
        <c:crossAx val="90953600"/>
        <c:crosses val="autoZero"/>
        <c:auto val="1"/>
        <c:lblAlgn val="ctr"/>
        <c:lblOffset val="100"/>
        <c:noMultiLvlLbl val="0"/>
      </c:catAx>
      <c:valAx>
        <c:axId val="90953600"/>
        <c:scaling>
          <c:orientation val="minMax"/>
          <c:max val="100"/>
        </c:scaling>
        <c:delete val="0"/>
        <c:axPos val="b"/>
        <c:majorGridlines>
          <c:spPr>
            <a:ln>
              <a:noFill/>
            </a:ln>
          </c:spPr>
        </c:majorGridlines>
        <c:numFmt formatCode="General" sourceLinked="1"/>
        <c:majorTickMark val="out"/>
        <c:minorTickMark val="none"/>
        <c:tickLblPos val="nextTo"/>
        <c:txPr>
          <a:bodyPr/>
          <a:lstStyle/>
          <a:p>
            <a:pPr>
              <a:defRPr sz="1800"/>
            </a:pPr>
            <a:endParaRPr lang="pl-PL"/>
          </a:p>
        </c:txPr>
        <c:crossAx val="90952064"/>
        <c:crosses val="autoZero"/>
        <c:crossBetween val="between"/>
      </c:valAx>
    </c:plotArea>
    <c:legend>
      <c:legendPos val="r"/>
      <c:layout>
        <c:manualLayout>
          <c:xMode val="edge"/>
          <c:yMode val="edge"/>
          <c:x val="0.77836675554568013"/>
          <c:y val="0.46391839546849689"/>
          <c:w val="0.19517785060919157"/>
          <c:h val="7.2163209063006273E-2"/>
        </c:manualLayout>
      </c:layout>
      <c:overlay val="0"/>
      <c:txPr>
        <a:bodyPr/>
        <a:lstStyle/>
        <a:p>
          <a:pPr>
            <a:defRPr sz="1800"/>
          </a:pPr>
          <a:endParaRPr lang="pl-PL"/>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6.8200083188436331E-2"/>
          <c:y val="7.002037825325344E-2"/>
          <c:w val="0.48348512643739228"/>
          <c:h val="0.74240338742187639"/>
        </c:manualLayout>
      </c:layout>
      <c:pie3DChart>
        <c:varyColors val="1"/>
        <c:ser>
          <c:idx val="0"/>
          <c:order val="0"/>
          <c:dLbls>
            <c:txPr>
              <a:bodyPr/>
              <a:lstStyle/>
              <a:p>
                <a:pPr>
                  <a:defRPr sz="1400"/>
                </a:pPr>
                <a:endParaRPr lang="pl-PL"/>
              </a:p>
            </c:txPr>
            <c:showLegendKey val="0"/>
            <c:showVal val="1"/>
            <c:showCatName val="0"/>
            <c:showSerName val="0"/>
            <c:showPercent val="0"/>
            <c:showBubbleSize val="0"/>
            <c:showLeaderLines val="1"/>
          </c:dLbls>
          <c:cat>
            <c:strRef>
              <c:f>'50+-ang.'!$F$3:$F$12</c:f>
              <c:strCache>
                <c:ptCount val="10"/>
                <c:pt idx="0">
                  <c:v>Work conditions are good and meet my needs</c:v>
                </c:pt>
                <c:pt idx="1">
                  <c:v>My workplace is regularly checked and adapted to my needs </c:v>
                </c:pt>
                <c:pt idx="2">
                  <c:v>At my workplace are harmed factors</c:v>
                </c:pt>
                <c:pt idx="3">
                  <c:v>Possibility to work flexible hours</c:v>
                </c:pt>
                <c:pt idx="4">
                  <c:v>Opportunity to get extra paid leave</c:v>
                </c:pt>
                <c:pt idx="5">
                  <c:v>Opportunity to get paid leave for further education</c:v>
                </c:pt>
                <c:pt idx="6">
                  <c:v>Transfers between professions, subject to the salary</c:v>
                </c:pt>
                <c:pt idx="7">
                  <c:v>More frequent inspections of work conditions</c:v>
                </c:pt>
                <c:pt idx="8">
                  <c:v>Modyfications of work places to better match employees 50+</c:v>
                </c:pt>
                <c:pt idx="9">
                  <c:v>OSH trainings</c:v>
                </c:pt>
              </c:strCache>
            </c:strRef>
          </c:cat>
          <c:val>
            <c:numRef>
              <c:f>'50+-ang.'!$G$3:$G$12</c:f>
              <c:numCache>
                <c:formatCode>0%</c:formatCode>
                <c:ptCount val="10"/>
                <c:pt idx="0">
                  <c:v>0.74000000000000021</c:v>
                </c:pt>
                <c:pt idx="1">
                  <c:v>0.55000000000000004</c:v>
                </c:pt>
                <c:pt idx="2">
                  <c:v>0.3600000000000001</c:v>
                </c:pt>
                <c:pt idx="3">
                  <c:v>0.44</c:v>
                </c:pt>
                <c:pt idx="4">
                  <c:v>0.4200000000000001</c:v>
                </c:pt>
                <c:pt idx="5">
                  <c:v>0.18000000000000005</c:v>
                </c:pt>
                <c:pt idx="6">
                  <c:v>0.28000000000000008</c:v>
                </c:pt>
                <c:pt idx="7">
                  <c:v>0.3000000000000001</c:v>
                </c:pt>
                <c:pt idx="8">
                  <c:v>0.31000000000000011</c:v>
                </c:pt>
                <c:pt idx="9">
                  <c:v>0.24000000000000005</c:v>
                </c:pt>
              </c:numCache>
            </c:numRef>
          </c:val>
        </c:ser>
        <c:dLbls>
          <c:showLegendKey val="0"/>
          <c:showVal val="0"/>
          <c:showCatName val="0"/>
          <c:showSerName val="0"/>
          <c:showPercent val="0"/>
          <c:showBubbleSize val="0"/>
          <c:showLeaderLines val="1"/>
        </c:dLbls>
      </c:pie3DChart>
    </c:plotArea>
    <c:legend>
      <c:legendPos val="r"/>
      <c:legendEntry>
        <c:idx val="1"/>
        <c:txPr>
          <a:bodyPr/>
          <a:lstStyle/>
          <a:p>
            <a:pPr>
              <a:defRPr sz="1400"/>
            </a:pPr>
            <a:endParaRPr lang="pl-PL"/>
          </a:p>
        </c:txPr>
      </c:legendEntry>
      <c:layout>
        <c:manualLayout>
          <c:xMode val="edge"/>
          <c:yMode val="edge"/>
          <c:x val="0.55937377074086259"/>
          <c:y val="2.6545483550260804E-2"/>
          <c:w val="0.43960209864522842"/>
          <c:h val="0.94697081378422365"/>
        </c:manualLayout>
      </c:layout>
      <c:overlay val="0"/>
      <c:txPr>
        <a:bodyPr/>
        <a:lstStyle/>
        <a:p>
          <a:pPr>
            <a:defRPr sz="1400"/>
          </a:pPr>
          <a:endParaRPr lang="pl-PL"/>
        </a:p>
      </c:txPr>
    </c:legend>
    <c:plotVisOnly val="1"/>
    <c:dispBlanksAs val="zero"/>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6.5105685486585463E-2"/>
          <c:y val="5.6913011909273732E-2"/>
          <c:w val="0.51696005745445073"/>
          <c:h val="0.74091264325695072"/>
        </c:manualLayout>
      </c:layout>
      <c:pie3DChart>
        <c:varyColors val="1"/>
        <c:ser>
          <c:idx val="0"/>
          <c:order val="0"/>
          <c:dLbls>
            <c:txPr>
              <a:bodyPr/>
              <a:lstStyle/>
              <a:p>
                <a:pPr>
                  <a:defRPr sz="1600"/>
                </a:pPr>
                <a:endParaRPr lang="pl-PL"/>
              </a:p>
            </c:txPr>
            <c:showLegendKey val="0"/>
            <c:showVal val="1"/>
            <c:showCatName val="0"/>
            <c:showSerName val="0"/>
            <c:showPercent val="0"/>
            <c:showBubbleSize val="0"/>
            <c:showLeaderLines val="1"/>
          </c:dLbls>
          <c:cat>
            <c:strRef>
              <c:f>'50+-ang.'!$A$38:$A$42</c:f>
              <c:strCache>
                <c:ptCount val="5"/>
                <c:pt idx="0">
                  <c:v>Medical benefit packages</c:v>
                </c:pt>
                <c:pt idx="1">
                  <c:v>Free vouchers for a physical activity</c:v>
                </c:pt>
                <c:pt idx="2">
                  <c:v>Trainings on heaalthy life style</c:v>
                </c:pt>
                <c:pt idx="3">
                  <c:v>Counseling on the process of ageing and the possibility of its delaying</c:v>
                </c:pt>
                <c:pt idx="4">
                  <c:v>Trainings on healthy and safety working conditions</c:v>
                </c:pt>
              </c:strCache>
            </c:strRef>
          </c:cat>
          <c:val>
            <c:numRef>
              <c:f>'50+-ang.'!$B$38:$B$42</c:f>
              <c:numCache>
                <c:formatCode>0%</c:formatCode>
                <c:ptCount val="5"/>
                <c:pt idx="0">
                  <c:v>0.25</c:v>
                </c:pt>
                <c:pt idx="1">
                  <c:v>0.35000000000000009</c:v>
                </c:pt>
                <c:pt idx="2">
                  <c:v>0.21000000000000005</c:v>
                </c:pt>
                <c:pt idx="3">
                  <c:v>0.14000000000000001</c:v>
                </c:pt>
                <c:pt idx="4">
                  <c:v>0.3000000000000001</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7413859218979388"/>
          <c:y val="5.3667727678552761E-2"/>
          <c:w val="0.3198687047519464"/>
          <c:h val="0.79209878650477383"/>
        </c:manualLayout>
      </c:layout>
      <c:overlay val="0"/>
      <c:txPr>
        <a:bodyPr/>
        <a:lstStyle/>
        <a:p>
          <a:pPr>
            <a:defRPr sz="1400"/>
          </a:pPr>
          <a:endParaRPr lang="pl-PL"/>
        </a:p>
      </c:txPr>
    </c:legend>
    <c:plotVisOnly val="1"/>
    <c:dispBlanksAs val="zero"/>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Arkusz1!$B$82</c:f>
              <c:strCache>
                <c:ptCount val="1"/>
                <c:pt idx="0">
                  <c:v>women</c:v>
                </c:pt>
              </c:strCache>
            </c:strRef>
          </c:tx>
          <c:invertIfNegative val="0"/>
          <c:dLbls>
            <c:txPr>
              <a:bodyPr/>
              <a:lstStyle/>
              <a:p>
                <a:pPr>
                  <a:defRPr sz="1800"/>
                </a:pPr>
                <a:endParaRPr lang="pl-PL"/>
              </a:p>
            </c:txPr>
            <c:showLegendKey val="0"/>
            <c:showVal val="1"/>
            <c:showCatName val="0"/>
            <c:showSerName val="0"/>
            <c:showPercent val="0"/>
            <c:showBubbleSize val="0"/>
            <c:showLeaderLines val="0"/>
          </c:dLbls>
          <c:cat>
            <c:strRef>
              <c:f>Arkusz1!$A$83:$A$86</c:f>
              <c:strCache>
                <c:ptCount val="4"/>
                <c:pt idx="0">
                  <c:v>poor</c:v>
                </c:pt>
                <c:pt idx="1">
                  <c:v>moderate</c:v>
                </c:pt>
                <c:pt idx="2">
                  <c:v>good</c:v>
                </c:pt>
                <c:pt idx="3">
                  <c:v>excellent</c:v>
                </c:pt>
              </c:strCache>
            </c:strRef>
          </c:cat>
          <c:val>
            <c:numRef>
              <c:f>Arkusz1!$B$83:$B$86</c:f>
              <c:numCache>
                <c:formatCode>General</c:formatCode>
                <c:ptCount val="4"/>
                <c:pt idx="0">
                  <c:v>24</c:v>
                </c:pt>
                <c:pt idx="1">
                  <c:v>45</c:v>
                </c:pt>
                <c:pt idx="2">
                  <c:v>24</c:v>
                </c:pt>
                <c:pt idx="3">
                  <c:v>7</c:v>
                </c:pt>
              </c:numCache>
            </c:numRef>
          </c:val>
        </c:ser>
        <c:ser>
          <c:idx val="1"/>
          <c:order val="1"/>
          <c:tx>
            <c:strRef>
              <c:f>Arkusz1!$C$82</c:f>
              <c:strCache>
                <c:ptCount val="1"/>
                <c:pt idx="0">
                  <c:v>men</c:v>
                </c:pt>
              </c:strCache>
            </c:strRef>
          </c:tx>
          <c:invertIfNegative val="0"/>
          <c:dLbls>
            <c:txPr>
              <a:bodyPr/>
              <a:lstStyle/>
              <a:p>
                <a:pPr>
                  <a:defRPr sz="1800"/>
                </a:pPr>
                <a:endParaRPr lang="pl-PL"/>
              </a:p>
            </c:txPr>
            <c:showLegendKey val="0"/>
            <c:showVal val="1"/>
            <c:showCatName val="0"/>
            <c:showSerName val="0"/>
            <c:showPercent val="0"/>
            <c:showBubbleSize val="0"/>
            <c:showLeaderLines val="0"/>
          </c:dLbls>
          <c:cat>
            <c:strRef>
              <c:f>Arkusz1!$A$83:$A$86</c:f>
              <c:strCache>
                <c:ptCount val="4"/>
                <c:pt idx="0">
                  <c:v>poor</c:v>
                </c:pt>
                <c:pt idx="1">
                  <c:v>moderate</c:v>
                </c:pt>
                <c:pt idx="2">
                  <c:v>good</c:v>
                </c:pt>
                <c:pt idx="3">
                  <c:v>excellent</c:v>
                </c:pt>
              </c:strCache>
            </c:strRef>
          </c:cat>
          <c:val>
            <c:numRef>
              <c:f>Arkusz1!$C$83:$C$86</c:f>
              <c:numCache>
                <c:formatCode>General</c:formatCode>
                <c:ptCount val="4"/>
                <c:pt idx="0">
                  <c:v>12</c:v>
                </c:pt>
                <c:pt idx="1">
                  <c:v>56</c:v>
                </c:pt>
                <c:pt idx="2">
                  <c:v>26</c:v>
                </c:pt>
                <c:pt idx="3">
                  <c:v>6</c:v>
                </c:pt>
              </c:numCache>
            </c:numRef>
          </c:val>
        </c:ser>
        <c:dLbls>
          <c:showLegendKey val="0"/>
          <c:showVal val="0"/>
          <c:showCatName val="0"/>
          <c:showSerName val="0"/>
          <c:showPercent val="0"/>
          <c:showBubbleSize val="0"/>
        </c:dLbls>
        <c:gapWidth val="150"/>
        <c:shape val="box"/>
        <c:axId val="103930112"/>
        <c:axId val="103931904"/>
        <c:axId val="0"/>
      </c:bar3DChart>
      <c:catAx>
        <c:axId val="103930112"/>
        <c:scaling>
          <c:orientation val="minMax"/>
        </c:scaling>
        <c:delete val="0"/>
        <c:axPos val="b"/>
        <c:majorTickMark val="out"/>
        <c:minorTickMark val="none"/>
        <c:tickLblPos val="nextTo"/>
        <c:txPr>
          <a:bodyPr/>
          <a:lstStyle/>
          <a:p>
            <a:pPr>
              <a:defRPr sz="1800"/>
            </a:pPr>
            <a:endParaRPr lang="pl-PL"/>
          </a:p>
        </c:txPr>
        <c:crossAx val="103931904"/>
        <c:crosses val="autoZero"/>
        <c:auto val="1"/>
        <c:lblAlgn val="ctr"/>
        <c:lblOffset val="100"/>
        <c:noMultiLvlLbl val="0"/>
      </c:catAx>
      <c:valAx>
        <c:axId val="103931904"/>
        <c:scaling>
          <c:orientation val="minMax"/>
        </c:scaling>
        <c:delete val="0"/>
        <c:axPos val="l"/>
        <c:majorGridlines>
          <c:spPr>
            <a:ln>
              <a:noFill/>
            </a:ln>
          </c:spPr>
        </c:majorGridlines>
        <c:numFmt formatCode="General" sourceLinked="1"/>
        <c:majorTickMark val="out"/>
        <c:minorTickMark val="none"/>
        <c:tickLblPos val="nextTo"/>
        <c:txPr>
          <a:bodyPr/>
          <a:lstStyle/>
          <a:p>
            <a:pPr>
              <a:defRPr sz="1800"/>
            </a:pPr>
            <a:endParaRPr lang="pl-PL"/>
          </a:p>
        </c:txPr>
        <c:crossAx val="103930112"/>
        <c:crosses val="autoZero"/>
        <c:crossBetween val="between"/>
      </c:valAx>
    </c:plotArea>
    <c:legend>
      <c:legendPos val="r"/>
      <c:layout/>
      <c:overlay val="0"/>
      <c:txPr>
        <a:bodyPr/>
        <a:lstStyle/>
        <a:p>
          <a:pPr>
            <a:defRPr sz="1800"/>
          </a:pPr>
          <a:endParaRPr lang="pl-PL"/>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Arkusz1!$B$73</c:f>
              <c:strCache>
                <c:ptCount val="1"/>
                <c:pt idx="0">
                  <c:v>women</c:v>
                </c:pt>
              </c:strCache>
            </c:strRef>
          </c:tx>
          <c:invertIfNegative val="0"/>
          <c:dLbls>
            <c:txPr>
              <a:bodyPr/>
              <a:lstStyle/>
              <a:p>
                <a:pPr>
                  <a:defRPr sz="1800"/>
                </a:pPr>
                <a:endParaRPr lang="pl-PL"/>
              </a:p>
            </c:txPr>
            <c:showLegendKey val="0"/>
            <c:showVal val="1"/>
            <c:showCatName val="0"/>
            <c:showSerName val="0"/>
            <c:showPercent val="0"/>
            <c:showBubbleSize val="0"/>
            <c:showLeaderLines val="0"/>
          </c:dLbls>
          <c:cat>
            <c:strRef>
              <c:f>Arkusz1!$A$74:$A$77</c:f>
              <c:strCache>
                <c:ptCount val="4"/>
                <c:pt idx="0">
                  <c:v>poor</c:v>
                </c:pt>
                <c:pt idx="1">
                  <c:v>moderate</c:v>
                </c:pt>
                <c:pt idx="2">
                  <c:v>good</c:v>
                </c:pt>
                <c:pt idx="3">
                  <c:v>excellent</c:v>
                </c:pt>
              </c:strCache>
            </c:strRef>
          </c:cat>
          <c:val>
            <c:numRef>
              <c:f>Arkusz1!$B$74:$B$77</c:f>
              <c:numCache>
                <c:formatCode>General</c:formatCode>
                <c:ptCount val="4"/>
                <c:pt idx="0">
                  <c:v>0</c:v>
                </c:pt>
                <c:pt idx="1">
                  <c:v>42.9</c:v>
                </c:pt>
                <c:pt idx="2">
                  <c:v>42.9</c:v>
                </c:pt>
                <c:pt idx="3">
                  <c:v>14.3</c:v>
                </c:pt>
              </c:numCache>
            </c:numRef>
          </c:val>
        </c:ser>
        <c:ser>
          <c:idx val="1"/>
          <c:order val="1"/>
          <c:tx>
            <c:strRef>
              <c:f>Arkusz1!$C$73</c:f>
              <c:strCache>
                <c:ptCount val="1"/>
                <c:pt idx="0">
                  <c:v>men</c:v>
                </c:pt>
              </c:strCache>
            </c:strRef>
          </c:tx>
          <c:invertIfNegative val="0"/>
          <c:dLbls>
            <c:dLbl>
              <c:idx val="1"/>
              <c:layout>
                <c:manualLayout>
                  <c:x val="1.5451520186255301E-2"/>
                  <c:y val="0"/>
                </c:manualLayout>
              </c:layout>
              <c:showLegendKey val="0"/>
              <c:showVal val="1"/>
              <c:showCatName val="0"/>
              <c:showSerName val="0"/>
              <c:showPercent val="0"/>
              <c:showBubbleSize val="0"/>
            </c:dLbl>
            <c:dLbl>
              <c:idx val="2"/>
              <c:layout>
                <c:manualLayout>
                  <c:x val="1.3906368167629772E-2"/>
                  <c:y val="0"/>
                </c:manualLayout>
              </c:layout>
              <c:showLegendKey val="0"/>
              <c:showVal val="1"/>
              <c:showCatName val="0"/>
              <c:showSerName val="0"/>
              <c:showPercent val="0"/>
              <c:showBubbleSize val="0"/>
            </c:dLbl>
            <c:txPr>
              <a:bodyPr/>
              <a:lstStyle/>
              <a:p>
                <a:pPr>
                  <a:defRPr sz="1800"/>
                </a:pPr>
                <a:endParaRPr lang="pl-PL"/>
              </a:p>
            </c:txPr>
            <c:showLegendKey val="0"/>
            <c:showVal val="1"/>
            <c:showCatName val="0"/>
            <c:showSerName val="0"/>
            <c:showPercent val="0"/>
            <c:showBubbleSize val="0"/>
            <c:showLeaderLines val="0"/>
          </c:dLbls>
          <c:cat>
            <c:strRef>
              <c:f>Arkusz1!$A$74:$A$77</c:f>
              <c:strCache>
                <c:ptCount val="4"/>
                <c:pt idx="0">
                  <c:v>poor</c:v>
                </c:pt>
                <c:pt idx="1">
                  <c:v>moderate</c:v>
                </c:pt>
                <c:pt idx="2">
                  <c:v>good</c:v>
                </c:pt>
                <c:pt idx="3">
                  <c:v>excellent</c:v>
                </c:pt>
              </c:strCache>
            </c:strRef>
          </c:cat>
          <c:val>
            <c:numRef>
              <c:f>Arkusz1!$C$74:$C$77</c:f>
              <c:numCache>
                <c:formatCode>General</c:formatCode>
                <c:ptCount val="4"/>
                <c:pt idx="0">
                  <c:v>14.3</c:v>
                </c:pt>
                <c:pt idx="1">
                  <c:v>39.299999999999997</c:v>
                </c:pt>
                <c:pt idx="2">
                  <c:v>39.299999999999997</c:v>
                </c:pt>
                <c:pt idx="3">
                  <c:v>7.14</c:v>
                </c:pt>
              </c:numCache>
            </c:numRef>
          </c:val>
        </c:ser>
        <c:dLbls>
          <c:showLegendKey val="0"/>
          <c:showVal val="0"/>
          <c:showCatName val="0"/>
          <c:showSerName val="0"/>
          <c:showPercent val="0"/>
          <c:showBubbleSize val="0"/>
        </c:dLbls>
        <c:gapWidth val="150"/>
        <c:shape val="box"/>
        <c:axId val="103971456"/>
        <c:axId val="103993728"/>
        <c:axId val="0"/>
      </c:bar3DChart>
      <c:catAx>
        <c:axId val="103971456"/>
        <c:scaling>
          <c:orientation val="minMax"/>
        </c:scaling>
        <c:delete val="0"/>
        <c:axPos val="b"/>
        <c:majorTickMark val="out"/>
        <c:minorTickMark val="none"/>
        <c:tickLblPos val="nextTo"/>
        <c:txPr>
          <a:bodyPr/>
          <a:lstStyle/>
          <a:p>
            <a:pPr>
              <a:defRPr sz="2000"/>
            </a:pPr>
            <a:endParaRPr lang="pl-PL"/>
          </a:p>
        </c:txPr>
        <c:crossAx val="103993728"/>
        <c:crosses val="autoZero"/>
        <c:auto val="1"/>
        <c:lblAlgn val="ctr"/>
        <c:lblOffset val="100"/>
        <c:noMultiLvlLbl val="0"/>
      </c:catAx>
      <c:valAx>
        <c:axId val="103993728"/>
        <c:scaling>
          <c:orientation val="minMax"/>
        </c:scaling>
        <c:delete val="0"/>
        <c:axPos val="l"/>
        <c:majorGridlines>
          <c:spPr>
            <a:ln>
              <a:noFill/>
            </a:ln>
          </c:spPr>
        </c:majorGridlines>
        <c:numFmt formatCode="General" sourceLinked="1"/>
        <c:majorTickMark val="out"/>
        <c:minorTickMark val="none"/>
        <c:tickLblPos val="nextTo"/>
        <c:txPr>
          <a:bodyPr/>
          <a:lstStyle/>
          <a:p>
            <a:pPr>
              <a:defRPr sz="2000"/>
            </a:pPr>
            <a:endParaRPr lang="pl-PL"/>
          </a:p>
        </c:txPr>
        <c:crossAx val="103971456"/>
        <c:crosses val="autoZero"/>
        <c:crossBetween val="between"/>
      </c:valAx>
    </c:plotArea>
    <c:legend>
      <c:legendPos val="r"/>
      <c:layout/>
      <c:overlay val="0"/>
      <c:txPr>
        <a:bodyPr/>
        <a:lstStyle/>
        <a:p>
          <a:pPr>
            <a:defRPr sz="1800"/>
          </a:pPr>
          <a:endParaRPr lang="pl-PL"/>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036E3C5-7FD5-4245-B3FD-7CAF8B62833A}" type="datetimeFigureOut">
              <a:rPr lang="pl-PL" smtClean="0"/>
              <a:pPr/>
              <a:t>2014-09-03</a:t>
            </a:fld>
            <a:endParaRPr lang="pl-PL"/>
          </a:p>
        </p:txBody>
      </p:sp>
      <p:sp>
        <p:nvSpPr>
          <p:cNvPr id="4" name="Symbol zastępczy stopki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7BF91168-0DBC-4E14-842B-0881CED9842A}" type="slidenum">
              <a:rPr lang="pl-PL" smtClean="0"/>
              <a:pPr/>
              <a:t>‹#›</a:t>
            </a:fld>
            <a:endParaRPr lang="pl-PL"/>
          </a:p>
        </p:txBody>
      </p:sp>
    </p:spTree>
    <p:extLst>
      <p:ext uri="{BB962C8B-B14F-4D97-AF65-F5344CB8AC3E}">
        <p14:creationId xmlns:p14="http://schemas.microsoft.com/office/powerpoint/2010/main" val="119946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DEDBC512-627D-470D-A659-8984A3B35BF6}" type="datetimeFigureOut">
              <a:rPr lang="pl-PL" smtClean="0"/>
              <a:pPr/>
              <a:t>2014-09-03</a:t>
            </a:fld>
            <a:endParaRPr lang="pl-PL"/>
          </a:p>
        </p:txBody>
      </p:sp>
      <p:sp>
        <p:nvSpPr>
          <p:cNvPr id="4" name="Symbol zastępczy obrazu slajd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EE24B0EB-7436-4A0E-985F-4009C7159BD0}" type="slidenum">
              <a:rPr lang="pl-PL" smtClean="0"/>
              <a:pPr/>
              <a:t>‹#›</a:t>
            </a:fld>
            <a:endParaRPr lang="pl-PL"/>
          </a:p>
        </p:txBody>
      </p:sp>
    </p:spTree>
    <p:extLst>
      <p:ext uri="{BB962C8B-B14F-4D97-AF65-F5344CB8AC3E}">
        <p14:creationId xmlns:p14="http://schemas.microsoft.com/office/powerpoint/2010/main" val="503254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noProof="0" dirty="0" smtClean="0"/>
              <a:t>Demographic changes,</a:t>
            </a:r>
            <a:r>
              <a:rPr lang="en-GB" baseline="0" noProof="0" dirty="0" smtClean="0"/>
              <a:t> </a:t>
            </a:r>
            <a:r>
              <a:rPr lang="en-GB" noProof="0" dirty="0" smtClean="0"/>
              <a:t>older workers and age management constitute big problems in Poland.</a:t>
            </a:r>
            <a:r>
              <a:rPr lang="en-GB" baseline="0" noProof="0" dirty="0" smtClean="0"/>
              <a:t> A lot of</a:t>
            </a:r>
            <a:r>
              <a:rPr lang="en-GB" noProof="0" dirty="0" smtClean="0"/>
              <a:t> Polish employers have low awareness of needs, problems and the potential of older workers.</a:t>
            </a:r>
          </a:p>
          <a:p>
            <a:endParaRPr lang="en-GB" noProof="0" dirty="0" smtClean="0"/>
          </a:p>
          <a:p>
            <a:r>
              <a:rPr lang="en-GB" noProof="0" dirty="0" smtClean="0"/>
              <a:t>Age management is successful only when developed throughout</a:t>
            </a:r>
            <a:r>
              <a:rPr lang="en-GB" baseline="0" noProof="0" dirty="0" smtClean="0"/>
              <a:t> the </a:t>
            </a:r>
            <a:r>
              <a:rPr lang="en-GB" noProof="0" dirty="0" smtClean="0"/>
              <a:t>work activity.</a:t>
            </a:r>
            <a:endParaRPr lang="en-GB" noProof="0" dirty="0"/>
          </a:p>
        </p:txBody>
      </p:sp>
      <p:sp>
        <p:nvSpPr>
          <p:cNvPr id="4" name="Symbol zastępczy numeru slajdu 3"/>
          <p:cNvSpPr>
            <a:spLocks noGrp="1"/>
          </p:cNvSpPr>
          <p:nvPr>
            <p:ph type="sldNum" sz="quarter" idx="10"/>
          </p:nvPr>
        </p:nvSpPr>
        <p:spPr/>
        <p:txBody>
          <a:bodyPr/>
          <a:lstStyle/>
          <a:p>
            <a:fld id="{EE24B0EB-7436-4A0E-985F-4009C7159BD0}" type="slidenum">
              <a:rPr lang="pl-PL" smtClean="0"/>
              <a:pPr/>
              <a:t>1</a:t>
            </a:fld>
            <a:endParaRPr lang="pl-PL"/>
          </a:p>
        </p:txBody>
      </p:sp>
    </p:spTree>
    <p:extLst>
      <p:ext uri="{BB962C8B-B14F-4D97-AF65-F5344CB8AC3E}">
        <p14:creationId xmlns:p14="http://schemas.microsoft.com/office/powerpoint/2010/main" val="3616987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GB" noProof="0" dirty="0" smtClean="0"/>
              <a:t>Every year the employment rate increases. Currently it stands at 41%, more for men than for women.</a:t>
            </a:r>
            <a:endParaRPr lang="en-GB" noProof="0" dirty="0"/>
          </a:p>
        </p:txBody>
      </p:sp>
      <p:sp>
        <p:nvSpPr>
          <p:cNvPr id="4" name="Symbol zastępczy numeru slajdu 3"/>
          <p:cNvSpPr>
            <a:spLocks noGrp="1"/>
          </p:cNvSpPr>
          <p:nvPr>
            <p:ph type="sldNum" sz="quarter" idx="10"/>
          </p:nvPr>
        </p:nvSpPr>
        <p:spPr/>
        <p:txBody>
          <a:bodyPr/>
          <a:lstStyle/>
          <a:p>
            <a:fld id="{EE24B0EB-7436-4A0E-985F-4009C7159BD0}" type="slidenum">
              <a:rPr lang="pl-PL" smtClean="0"/>
              <a:pPr/>
              <a:t>3</a:t>
            </a:fld>
            <a:endParaRPr lang="pl-PL"/>
          </a:p>
        </p:txBody>
      </p:sp>
    </p:spTree>
    <p:extLst>
      <p:ext uri="{BB962C8B-B14F-4D97-AF65-F5344CB8AC3E}">
        <p14:creationId xmlns:p14="http://schemas.microsoft.com/office/powerpoint/2010/main" val="1033871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sz="1200" kern="1200" dirty="0" smtClean="0">
                <a:solidFill>
                  <a:schemeClr val="tx1"/>
                </a:solidFill>
                <a:effectLst/>
                <a:latin typeface="+mn-lt"/>
                <a:ea typeface="+mn-ea"/>
                <a:cs typeface="+mn-cs"/>
              </a:rPr>
              <a:t>As A. </a:t>
            </a:r>
            <a:r>
              <a:rPr lang="pl-PL" sz="1200" kern="1200" dirty="0" err="1" smtClean="0">
                <a:solidFill>
                  <a:schemeClr val="tx1"/>
                </a:solidFill>
                <a:effectLst/>
                <a:latin typeface="+mn-lt"/>
                <a:ea typeface="+mn-ea"/>
                <a:cs typeface="+mn-cs"/>
              </a:rPr>
              <a:t>Wallker</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said</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age</a:t>
            </a:r>
            <a:r>
              <a:rPr lang="pl-PL" sz="1200" kern="1200" dirty="0" smtClean="0">
                <a:solidFill>
                  <a:schemeClr val="tx1"/>
                </a:solidFill>
                <a:effectLst/>
                <a:latin typeface="+mn-lt"/>
                <a:ea typeface="+mn-ea"/>
                <a:cs typeface="+mn-cs"/>
              </a:rPr>
              <a:t> management </a:t>
            </a:r>
            <a:r>
              <a:rPr lang="pl-PL" sz="1200" kern="1200" dirty="0" err="1" smtClean="0">
                <a:solidFill>
                  <a:schemeClr val="tx1"/>
                </a:solidFill>
                <a:effectLst/>
                <a:latin typeface="+mn-lt"/>
                <a:ea typeface="+mn-ea"/>
                <a:cs typeface="+mn-cs"/>
              </a:rPr>
              <a:t>are</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those</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activities</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which</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combat</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age</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discrimination</a:t>
            </a:r>
            <a:r>
              <a:rPr lang="pl-PL" sz="1200" kern="1200" dirty="0" smtClean="0">
                <a:solidFill>
                  <a:schemeClr val="tx1"/>
                </a:solidFill>
                <a:effectLst/>
                <a:latin typeface="+mn-lt"/>
                <a:ea typeface="+mn-ea"/>
                <a:cs typeface="+mn-cs"/>
              </a:rPr>
              <a:t>.</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These</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initiatives</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should</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give</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the</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opportunity</a:t>
            </a:r>
            <a:r>
              <a:rPr lang="pl-PL" sz="1200" kern="1200" baseline="0" dirty="0" smtClean="0">
                <a:solidFill>
                  <a:schemeClr val="tx1"/>
                </a:solidFill>
                <a:effectLst/>
                <a:latin typeface="+mn-lt"/>
                <a:ea typeface="+mn-ea"/>
                <a:cs typeface="+mn-cs"/>
              </a:rPr>
              <a:t> to </a:t>
            </a:r>
            <a:r>
              <a:rPr lang="pl-PL" sz="1200" kern="1200" baseline="0" dirty="0" err="1" smtClean="0">
                <a:solidFill>
                  <a:schemeClr val="tx1"/>
                </a:solidFill>
                <a:effectLst/>
                <a:latin typeface="+mn-lt"/>
                <a:ea typeface="+mn-ea"/>
                <a:cs typeface="+mn-cs"/>
              </a:rPr>
              <a:t>achieve</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potential</a:t>
            </a:r>
            <a:r>
              <a:rPr lang="pl-PL" sz="1200" kern="1200" baseline="0" dirty="0" smtClean="0">
                <a:solidFill>
                  <a:schemeClr val="tx1"/>
                </a:solidFill>
                <a:effectLst/>
                <a:latin typeface="+mn-lt"/>
                <a:ea typeface="+mn-ea"/>
                <a:cs typeface="+mn-cs"/>
              </a:rPr>
              <a:t> of </a:t>
            </a:r>
            <a:r>
              <a:rPr lang="pl-PL" sz="1200" kern="1200" baseline="0" dirty="0" err="1" smtClean="0">
                <a:solidFill>
                  <a:schemeClr val="tx1"/>
                </a:solidFill>
                <a:effectLst/>
                <a:latin typeface="+mn-lt"/>
                <a:ea typeface="+mn-ea"/>
                <a:cs typeface="+mn-cs"/>
              </a:rPr>
              <a:t>all</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workers</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without</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age</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barriers</a:t>
            </a:r>
            <a:r>
              <a:rPr lang="pl-PL" sz="1200" kern="1200" baseline="0" dirty="0" smtClean="0">
                <a:solidFill>
                  <a:schemeClr val="tx1"/>
                </a:solidFill>
                <a:effectLst/>
                <a:latin typeface="+mn-lt"/>
                <a:ea typeface="+mn-ea"/>
                <a:cs typeface="+mn-cs"/>
              </a:rPr>
              <a:t>.</a:t>
            </a:r>
            <a:endParaRPr lang="pl-PL"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pl-PL" sz="1200" kern="1200" dirty="0" smtClean="0">
              <a:solidFill>
                <a:schemeClr val="tx1"/>
              </a:solidFill>
              <a:effectLst/>
              <a:latin typeface="+mn-lt"/>
              <a:ea typeface="+mn-ea"/>
              <a:cs typeface="+mn-cs"/>
            </a:endParaRPr>
          </a:p>
          <a:p>
            <a:r>
              <a:rPr lang="pl-PL" sz="1200" b="1" kern="1200" dirty="0" err="1" smtClean="0">
                <a:solidFill>
                  <a:schemeClr val="tx1"/>
                </a:solidFill>
                <a:effectLst/>
                <a:latin typeface="+mn-lt"/>
                <a:ea typeface="+mn-ea"/>
                <a:cs typeface="+mn-cs"/>
              </a:rPr>
              <a:t>There</a:t>
            </a:r>
            <a:r>
              <a:rPr lang="pl-PL" sz="1200" b="1" kern="1200" dirty="0" smtClean="0">
                <a:solidFill>
                  <a:schemeClr val="tx1"/>
                </a:solidFill>
                <a:effectLst/>
                <a:latin typeface="+mn-lt"/>
                <a:ea typeface="+mn-ea"/>
                <a:cs typeface="+mn-cs"/>
              </a:rPr>
              <a:t> </a:t>
            </a:r>
            <a:r>
              <a:rPr lang="pl-PL" sz="1200" b="1" kern="1200" dirty="0" err="1" smtClean="0">
                <a:solidFill>
                  <a:schemeClr val="tx1"/>
                </a:solidFill>
                <a:effectLst/>
                <a:latin typeface="+mn-lt"/>
                <a:ea typeface="+mn-ea"/>
                <a:cs typeface="+mn-cs"/>
              </a:rPr>
              <a:t>are</a:t>
            </a:r>
            <a:r>
              <a:rPr lang="pl-PL" sz="1200" b="1" kern="1200" dirty="0" smtClean="0">
                <a:solidFill>
                  <a:schemeClr val="tx1"/>
                </a:solidFill>
                <a:effectLst/>
                <a:latin typeface="+mn-lt"/>
                <a:ea typeface="+mn-ea"/>
                <a:cs typeface="+mn-cs"/>
              </a:rPr>
              <a:t> a </a:t>
            </a:r>
            <a:r>
              <a:rPr lang="pl-PL" sz="1200" b="1" kern="1200" dirty="0" err="1" smtClean="0">
                <a:solidFill>
                  <a:schemeClr val="tx1"/>
                </a:solidFill>
                <a:effectLst/>
                <a:latin typeface="+mn-lt"/>
                <a:ea typeface="+mn-ea"/>
                <a:cs typeface="+mn-cs"/>
              </a:rPr>
              <a:t>many</a:t>
            </a:r>
            <a:r>
              <a:rPr lang="pl-PL" sz="1200" b="1" kern="1200" dirty="0" smtClean="0">
                <a:solidFill>
                  <a:schemeClr val="tx1"/>
                </a:solidFill>
                <a:effectLst/>
                <a:latin typeface="+mn-lt"/>
                <a:ea typeface="+mn-ea"/>
                <a:cs typeface="+mn-cs"/>
              </a:rPr>
              <a:t> </a:t>
            </a:r>
            <a:r>
              <a:rPr lang="pl-PL" sz="1200" b="1" kern="1200" dirty="0" err="1" smtClean="0">
                <a:solidFill>
                  <a:schemeClr val="tx1"/>
                </a:solidFill>
                <a:effectLst/>
                <a:latin typeface="+mn-lt"/>
                <a:ea typeface="+mn-ea"/>
                <a:cs typeface="+mn-cs"/>
              </a:rPr>
              <a:t>benefits</a:t>
            </a:r>
            <a:r>
              <a:rPr lang="pl-PL" sz="1200" b="1" kern="1200" dirty="0" smtClean="0">
                <a:solidFill>
                  <a:schemeClr val="tx1"/>
                </a:solidFill>
                <a:effectLst/>
                <a:latin typeface="+mn-lt"/>
                <a:ea typeface="+mn-ea"/>
                <a:cs typeface="+mn-cs"/>
              </a:rPr>
              <a:t> of </a:t>
            </a:r>
            <a:r>
              <a:rPr lang="pl-PL" sz="1200" b="1" kern="1200" dirty="0" err="1" smtClean="0">
                <a:solidFill>
                  <a:schemeClr val="tx1"/>
                </a:solidFill>
                <a:effectLst/>
                <a:latin typeface="+mn-lt"/>
                <a:ea typeface="+mn-ea"/>
                <a:cs typeface="+mn-cs"/>
              </a:rPr>
              <a:t>employment</a:t>
            </a:r>
            <a:r>
              <a:rPr lang="pl-PL" sz="1200" b="1" kern="1200" dirty="0" smtClean="0">
                <a:solidFill>
                  <a:schemeClr val="tx1"/>
                </a:solidFill>
                <a:effectLst/>
                <a:latin typeface="+mn-lt"/>
                <a:ea typeface="+mn-ea"/>
                <a:cs typeface="+mn-cs"/>
              </a:rPr>
              <a:t> </a:t>
            </a:r>
            <a:r>
              <a:rPr lang="pl-PL" sz="1200" b="1" kern="1200" dirty="0" err="1" smtClean="0">
                <a:solidFill>
                  <a:schemeClr val="tx1"/>
                </a:solidFill>
                <a:effectLst/>
                <a:latin typeface="+mn-lt"/>
                <a:ea typeface="+mn-ea"/>
                <a:cs typeface="+mn-cs"/>
              </a:rPr>
              <a:t>older</a:t>
            </a:r>
            <a:r>
              <a:rPr lang="pl-PL" sz="1200" b="1" kern="1200" dirty="0" smtClean="0">
                <a:solidFill>
                  <a:schemeClr val="tx1"/>
                </a:solidFill>
                <a:effectLst/>
                <a:latin typeface="+mn-lt"/>
                <a:ea typeface="+mn-ea"/>
                <a:cs typeface="+mn-cs"/>
              </a:rPr>
              <a:t> </a:t>
            </a:r>
            <a:r>
              <a:rPr lang="pl-PL" sz="1200" b="1" kern="1200" dirty="0" err="1" smtClean="0">
                <a:solidFill>
                  <a:schemeClr val="tx1"/>
                </a:solidFill>
                <a:effectLst/>
                <a:latin typeface="+mn-lt"/>
                <a:ea typeface="+mn-ea"/>
                <a:cs typeface="+mn-cs"/>
              </a:rPr>
              <a:t>workers</a:t>
            </a:r>
            <a:r>
              <a:rPr lang="pl-PL" sz="1200" b="1" kern="1200" dirty="0" smtClean="0">
                <a:solidFill>
                  <a:schemeClr val="tx1"/>
                </a:solidFill>
                <a:effectLst/>
                <a:latin typeface="+mn-lt"/>
                <a:ea typeface="+mn-ea"/>
                <a:cs typeface="+mn-cs"/>
              </a:rPr>
              <a:t>:</a:t>
            </a:r>
            <a:endParaRPr lang="pl-P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recruiting older workers means that the </a:t>
            </a:r>
            <a:r>
              <a:rPr lang="en-US" sz="1200" kern="1200" dirty="0" err="1" smtClean="0">
                <a:solidFill>
                  <a:schemeClr val="tx1"/>
                </a:solidFill>
                <a:effectLst/>
                <a:latin typeface="+mn-lt"/>
                <a:ea typeface="+mn-ea"/>
                <a:cs typeface="+mn-cs"/>
              </a:rPr>
              <a:t>organisation</a:t>
            </a:r>
            <a:r>
              <a:rPr lang="en-US" sz="1200" kern="1200" dirty="0" smtClean="0">
                <a:solidFill>
                  <a:schemeClr val="tx1"/>
                </a:solidFill>
                <a:effectLst/>
                <a:latin typeface="+mn-lt"/>
                <a:ea typeface="+mn-ea"/>
                <a:cs typeface="+mn-cs"/>
              </a:rPr>
              <a:t> gains extra experience and skills;</a:t>
            </a:r>
            <a:endParaRPr lang="pl-P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benefit from cost containment when investing in skills and health promotion </a:t>
            </a:r>
            <a:r>
              <a:rPr lang="en-US" sz="1200" kern="1200" dirty="0" err="1" smtClean="0">
                <a:solidFill>
                  <a:schemeClr val="tx1"/>
                </a:solidFill>
                <a:effectLst/>
                <a:latin typeface="+mn-lt"/>
                <a:ea typeface="+mn-ea"/>
                <a:cs typeface="+mn-cs"/>
              </a:rPr>
              <a:t>foran</a:t>
            </a:r>
            <a:r>
              <a:rPr lang="en-US" sz="1200" kern="1200" dirty="0" smtClean="0">
                <a:solidFill>
                  <a:schemeClr val="tx1"/>
                </a:solidFill>
                <a:effectLst/>
                <a:latin typeface="+mn-lt"/>
                <a:ea typeface="+mn-ea"/>
                <a:cs typeface="+mn-cs"/>
              </a:rPr>
              <a:t> ageing work force;</a:t>
            </a:r>
            <a:endParaRPr lang="pl-P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retaining older workers avoids the expensive loss of skills and may increase market share;</a:t>
            </a:r>
            <a:endParaRPr lang="pl-PL"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intergenerational solidarity and work motivation can be increased by </a:t>
            </a:r>
            <a:r>
              <a:rPr lang="en-US" sz="1200" kern="1200" dirty="0" err="1" smtClean="0">
                <a:solidFill>
                  <a:schemeClr val="tx1"/>
                </a:solidFill>
                <a:effectLst/>
                <a:latin typeface="+mn-lt"/>
                <a:ea typeface="+mn-ea"/>
                <a:cs typeface="+mn-cs"/>
              </a:rPr>
              <a:t>capitalising</a:t>
            </a:r>
            <a:r>
              <a:rPr lang="en-US" sz="1200" kern="1200" dirty="0" smtClean="0">
                <a:solidFill>
                  <a:schemeClr val="tx1"/>
                </a:solidFill>
                <a:effectLst/>
                <a:latin typeface="+mn-lt"/>
                <a:ea typeface="+mn-ea"/>
                <a:cs typeface="+mn-cs"/>
              </a:rPr>
              <a:t> on age diversity.</a:t>
            </a:r>
            <a:endParaRPr lang="pl-PL" sz="1200" kern="1200" dirty="0" smtClean="0">
              <a:solidFill>
                <a:schemeClr val="tx1"/>
              </a:solidFill>
              <a:effectLst/>
              <a:latin typeface="+mn-lt"/>
              <a:ea typeface="+mn-ea"/>
              <a:cs typeface="+mn-cs"/>
            </a:endParaRPr>
          </a:p>
          <a:p>
            <a:endParaRPr lang="pl-PL" dirty="0"/>
          </a:p>
        </p:txBody>
      </p:sp>
      <p:sp>
        <p:nvSpPr>
          <p:cNvPr id="4" name="Symbol zastępczy numeru slajdu 3"/>
          <p:cNvSpPr>
            <a:spLocks noGrp="1"/>
          </p:cNvSpPr>
          <p:nvPr>
            <p:ph type="sldNum" sz="quarter" idx="10"/>
          </p:nvPr>
        </p:nvSpPr>
        <p:spPr/>
        <p:txBody>
          <a:bodyPr/>
          <a:lstStyle/>
          <a:p>
            <a:pPr>
              <a:defRPr/>
            </a:pPr>
            <a:fld id="{A8AFE334-09C1-4817-84E5-A2116D92982F}" type="slidenum">
              <a:rPr lang="pl-PL" smtClean="0"/>
              <a:pPr>
                <a:defRPr/>
              </a:pPr>
              <a:t>4</a:t>
            </a:fld>
            <a:endParaRPr lang="pl-PL"/>
          </a:p>
        </p:txBody>
      </p:sp>
    </p:spTree>
    <p:extLst>
      <p:ext uri="{BB962C8B-B14F-4D97-AF65-F5344CB8AC3E}">
        <p14:creationId xmlns:p14="http://schemas.microsoft.com/office/powerpoint/2010/main" val="132242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Symbol zastępczy notatek 2"/>
          <p:cNvSpPr>
            <a:spLocks noGrp="1"/>
          </p:cNvSpPr>
          <p:nvPr>
            <p:ph type="body" idx="1"/>
          </p:nvPr>
        </p:nvSpPr>
        <p:spPr bwMode="auto">
          <a:extLst/>
        </p:spPr>
        <p:txBody>
          <a:bodyPr wrap="square" numCol="1" anchor="t" anchorCtr="0" compatLnSpc="1">
            <a:prstTxWarp prst="textNoShape">
              <a:avLst/>
            </a:prstTxWarp>
          </a:bodyPr>
          <a:lstStyle/>
          <a:p>
            <a:r>
              <a:rPr lang="pl-PL" sz="1200" kern="1200" dirty="0" err="1" smtClean="0">
                <a:solidFill>
                  <a:schemeClr val="tx1"/>
                </a:solidFill>
                <a:effectLst/>
                <a:latin typeface="+mn-lt"/>
                <a:ea typeface="+mn-ea"/>
                <a:cs typeface="+mn-cs"/>
              </a:rPr>
              <a:t>There</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are</a:t>
            </a:r>
            <a:r>
              <a:rPr lang="pl-PL" sz="1200" kern="1200" dirty="0" smtClean="0">
                <a:solidFill>
                  <a:schemeClr val="tx1"/>
                </a:solidFill>
                <a:effectLst/>
                <a:latin typeface="+mn-lt"/>
                <a:ea typeface="+mn-ea"/>
                <a:cs typeface="+mn-cs"/>
              </a:rPr>
              <a:t> 8 </a:t>
            </a:r>
            <a:r>
              <a:rPr lang="pl-PL" sz="1200" kern="1200" dirty="0" err="1" smtClean="0">
                <a:solidFill>
                  <a:schemeClr val="tx1"/>
                </a:solidFill>
                <a:effectLst/>
                <a:latin typeface="+mn-lt"/>
                <a:ea typeface="+mn-ea"/>
                <a:cs typeface="+mn-cs"/>
              </a:rPr>
              <a:t>dimenssions</a:t>
            </a:r>
            <a:r>
              <a:rPr lang="pl-PL" sz="1200" kern="1200" dirty="0" smtClean="0">
                <a:solidFill>
                  <a:schemeClr val="tx1"/>
                </a:solidFill>
                <a:effectLst/>
                <a:latin typeface="+mn-lt"/>
                <a:ea typeface="+mn-ea"/>
                <a:cs typeface="+mn-cs"/>
              </a:rPr>
              <a:t> of </a:t>
            </a:r>
            <a:r>
              <a:rPr lang="pl-PL" sz="1200" kern="1200" dirty="0" err="1" smtClean="0">
                <a:solidFill>
                  <a:schemeClr val="tx1"/>
                </a:solidFill>
                <a:effectLst/>
                <a:latin typeface="+mn-lt"/>
                <a:ea typeface="+mn-ea"/>
                <a:cs typeface="+mn-cs"/>
              </a:rPr>
              <a:t>age</a:t>
            </a:r>
            <a:r>
              <a:rPr lang="pl-PL" sz="1200" kern="1200" dirty="0" smtClean="0">
                <a:solidFill>
                  <a:schemeClr val="tx1"/>
                </a:solidFill>
                <a:effectLst/>
                <a:latin typeface="+mn-lt"/>
                <a:ea typeface="+mn-ea"/>
                <a:cs typeface="+mn-cs"/>
              </a:rPr>
              <a:t> management.</a:t>
            </a:r>
          </a:p>
          <a:p>
            <a:endParaRPr lang="pl-PL" sz="1200" kern="1200" dirty="0" smtClean="0">
              <a:solidFill>
                <a:schemeClr val="tx1"/>
              </a:solidFill>
              <a:effectLst/>
              <a:latin typeface="+mn-lt"/>
              <a:ea typeface="+mn-ea"/>
              <a:cs typeface="+mn-cs"/>
            </a:endParaRPr>
          </a:p>
        </p:txBody>
      </p:sp>
      <p:sp>
        <p:nvSpPr>
          <p:cNvPr id="10752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F02B2F7-D2E2-4092-B3EA-C84783EA1536}" type="slidenum">
              <a:rPr lang="pl-PL" smtClean="0"/>
              <a:pPr eaLnBrk="1" hangingPunct="1"/>
              <a:t>5</a:t>
            </a:fld>
            <a:endParaRPr lang="pl-P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sz="1200" dirty="0" smtClean="0"/>
              <a:t>How we </a:t>
            </a:r>
            <a:r>
              <a:rPr lang="pl-PL" sz="1200" dirty="0" err="1" smtClean="0"/>
              <a:t>can</a:t>
            </a:r>
            <a:r>
              <a:rPr lang="pl-PL" sz="1200" dirty="0" smtClean="0"/>
              <a:t> </a:t>
            </a:r>
            <a:r>
              <a:rPr lang="pl-PL" sz="1200" dirty="0" err="1" smtClean="0"/>
              <a:t>define</a:t>
            </a:r>
            <a:r>
              <a:rPr lang="pl-PL" sz="1200" dirty="0" smtClean="0"/>
              <a:t> the </a:t>
            </a:r>
            <a:r>
              <a:rPr lang="pl-PL" sz="1200" dirty="0" err="1" smtClean="0"/>
              <a:t>older</a:t>
            </a:r>
            <a:r>
              <a:rPr lang="pl-PL" sz="1200" dirty="0" smtClean="0"/>
              <a:t> </a:t>
            </a:r>
            <a:r>
              <a:rPr lang="pl-PL" sz="1200" dirty="0" err="1" smtClean="0"/>
              <a:t>workers</a:t>
            </a:r>
            <a:r>
              <a:rPr lang="pl-PL" sz="120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It's very </a:t>
            </a:r>
            <a:r>
              <a:rPr lang="en-US" sz="1200" dirty="0" err="1" smtClean="0"/>
              <a:t>difficu</a:t>
            </a:r>
            <a:r>
              <a:rPr lang="pl-PL" sz="1200" dirty="0" err="1" smtClean="0"/>
              <a:t>lt</a:t>
            </a:r>
            <a:r>
              <a:rPr lang="pl-PL" sz="1200" dirty="0" smtClean="0"/>
              <a:t>. </a:t>
            </a:r>
            <a:r>
              <a:rPr lang="en-US" sz="1200" dirty="0" smtClean="0"/>
              <a:t>After </a:t>
            </a:r>
            <a:r>
              <a:rPr lang="pl-PL" sz="1200" dirty="0" err="1" smtClean="0"/>
              <a:t>the</a:t>
            </a:r>
            <a:r>
              <a:rPr lang="pl-PL" sz="1200" dirty="0" smtClean="0"/>
              <a:t> </a:t>
            </a:r>
            <a:r>
              <a:rPr lang="pl-PL" sz="1200" dirty="0" err="1" smtClean="0"/>
              <a:t>age</a:t>
            </a:r>
            <a:r>
              <a:rPr lang="pl-PL" sz="1200" dirty="0" smtClean="0"/>
              <a:t> of </a:t>
            </a:r>
            <a:r>
              <a:rPr lang="en-US" sz="1200" dirty="0" smtClean="0"/>
              <a:t>45 year physical and psychical capacities are getting  lower. This process is</a:t>
            </a:r>
            <a:r>
              <a:rPr lang="pl-PL" sz="1200" dirty="0" smtClean="0"/>
              <a:t> </a:t>
            </a:r>
            <a:r>
              <a:rPr lang="pl-PL" sz="1200" dirty="0" err="1" smtClean="0"/>
              <a:t>very</a:t>
            </a:r>
            <a:r>
              <a:rPr lang="en-US" sz="1200" dirty="0" smtClean="0"/>
              <a:t> individual. Most often older worker</a:t>
            </a:r>
            <a:r>
              <a:rPr lang="pl-PL" sz="1200" dirty="0" smtClean="0"/>
              <a:t>s </a:t>
            </a:r>
            <a:r>
              <a:rPr lang="pl-PL" sz="1200" dirty="0" err="1" smtClean="0"/>
              <a:t>are</a:t>
            </a:r>
            <a:r>
              <a:rPr lang="en-US" sz="1200" dirty="0" smtClean="0"/>
              <a:t> </a:t>
            </a:r>
            <a:r>
              <a:rPr lang="pl-PL" sz="1200" dirty="0" err="1" smtClean="0"/>
              <a:t>defined</a:t>
            </a:r>
            <a:r>
              <a:rPr lang="pl-PL" sz="1200" dirty="0" smtClean="0"/>
              <a:t> as </a:t>
            </a:r>
            <a:r>
              <a:rPr lang="en-US" sz="1200" dirty="0" smtClean="0"/>
              <a:t>50+. Defining older workers depend</a:t>
            </a:r>
            <a:r>
              <a:rPr lang="pl-PL" sz="1200" dirty="0" smtClean="0"/>
              <a:t>s</a:t>
            </a:r>
            <a:r>
              <a:rPr lang="en-US" sz="1200" dirty="0" smtClean="0"/>
              <a:t> </a:t>
            </a:r>
            <a:r>
              <a:rPr lang="pl-PL" sz="1200" dirty="0" smtClean="0"/>
              <a:t>on</a:t>
            </a:r>
            <a:r>
              <a:rPr lang="en-US" sz="1200" dirty="0" smtClean="0"/>
              <a:t> countries, their cultures, and </a:t>
            </a:r>
            <a:r>
              <a:rPr lang="pl-PL" sz="1200" dirty="0" smtClean="0"/>
              <a:t>many </a:t>
            </a:r>
            <a:r>
              <a:rPr lang="en-US" sz="1200" dirty="0" smtClean="0"/>
              <a:t>other factors</a:t>
            </a:r>
            <a:r>
              <a:rPr lang="pl-PL" sz="1200" dirty="0" smtClean="0"/>
              <a:t>. </a:t>
            </a:r>
            <a:r>
              <a:rPr lang="en-US" sz="1200" dirty="0" smtClean="0"/>
              <a:t>In Poland </a:t>
            </a:r>
            <a:r>
              <a:rPr lang="pl-PL" sz="1200" dirty="0" smtClean="0"/>
              <a:t>we </a:t>
            </a:r>
            <a:r>
              <a:rPr lang="pl-PL" sz="1200" dirty="0" err="1" smtClean="0"/>
              <a:t>are</a:t>
            </a:r>
            <a:r>
              <a:rPr lang="pl-PL" sz="1200" dirty="0" smtClean="0"/>
              <a:t> </a:t>
            </a:r>
            <a:r>
              <a:rPr lang="pl-PL" sz="1200" dirty="0" err="1" smtClean="0"/>
              <a:t>defining</a:t>
            </a:r>
            <a:r>
              <a:rPr lang="pl-PL" sz="1200" dirty="0" smtClean="0"/>
              <a:t> </a:t>
            </a:r>
            <a:r>
              <a:rPr lang="en-US" sz="1200" dirty="0" smtClean="0"/>
              <a:t>workers </a:t>
            </a:r>
            <a:r>
              <a:rPr lang="pl-PL" sz="1200" dirty="0" smtClean="0"/>
              <a:t>as </a:t>
            </a:r>
            <a:r>
              <a:rPr lang="en-US" sz="1200" dirty="0" smtClean="0"/>
              <a:t>45+</a:t>
            </a:r>
            <a:r>
              <a:rPr lang="pl-PL" sz="1200" dirty="0" err="1" smtClean="0"/>
              <a:t>or</a:t>
            </a:r>
            <a:r>
              <a:rPr lang="pl-PL" sz="1200" baseline="0" dirty="0" smtClean="0"/>
              <a:t> </a:t>
            </a:r>
            <a:r>
              <a:rPr lang="en-US" sz="1200" dirty="0" smtClean="0"/>
              <a:t>50+ or 55+ most often .</a:t>
            </a:r>
            <a:endParaRPr lang="pl-PL" sz="1200" kern="1200" dirty="0" smtClean="0">
              <a:solidFill>
                <a:schemeClr val="tx1"/>
              </a:solidFill>
              <a:effectLst/>
              <a:latin typeface="+mn-lt"/>
              <a:ea typeface="+mn-ea"/>
              <a:cs typeface="+mn-cs"/>
            </a:endParaRPr>
          </a:p>
          <a:p>
            <a:endParaRPr lang="pl-PL" dirty="0"/>
          </a:p>
        </p:txBody>
      </p:sp>
      <p:sp>
        <p:nvSpPr>
          <p:cNvPr id="4" name="Symbol zastępczy numeru slajdu 3"/>
          <p:cNvSpPr>
            <a:spLocks noGrp="1"/>
          </p:cNvSpPr>
          <p:nvPr>
            <p:ph type="sldNum" sz="quarter" idx="10"/>
          </p:nvPr>
        </p:nvSpPr>
        <p:spPr/>
        <p:txBody>
          <a:bodyPr/>
          <a:lstStyle/>
          <a:p>
            <a:pPr>
              <a:defRPr/>
            </a:pPr>
            <a:fld id="{A8AFE334-09C1-4817-84E5-A2116D92982F}" type="slidenum">
              <a:rPr lang="pl-PL" smtClean="0"/>
              <a:pPr>
                <a:defRPr/>
              </a:pPr>
              <a:t>6</a:t>
            </a:fld>
            <a:endParaRPr lang="pl-PL"/>
          </a:p>
        </p:txBody>
      </p:sp>
    </p:spTree>
    <p:extLst>
      <p:ext uri="{BB962C8B-B14F-4D97-AF65-F5344CB8AC3E}">
        <p14:creationId xmlns:p14="http://schemas.microsoft.com/office/powerpoint/2010/main" val="3184660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171450" lvl="0" indent="-171450">
              <a:buFont typeface="Wingdings" pitchFamily="2" charset="2"/>
              <a:buChar char="Ø"/>
            </a:pPr>
            <a:r>
              <a:rPr lang="pl-PL" sz="1200" kern="1200" dirty="0" smtClean="0">
                <a:solidFill>
                  <a:schemeClr val="tx1"/>
                </a:solidFill>
                <a:effectLst/>
                <a:latin typeface="+mn-lt"/>
                <a:ea typeface="+mn-ea"/>
                <a:cs typeface="+mn-cs"/>
              </a:rPr>
              <a:t>At the </a:t>
            </a:r>
            <a:r>
              <a:rPr lang="pl-PL" sz="1200" kern="1200" dirty="0" err="1" smtClean="0">
                <a:solidFill>
                  <a:schemeClr val="tx1"/>
                </a:solidFill>
                <a:effectLst/>
                <a:latin typeface="+mn-lt"/>
                <a:ea typeface="+mn-ea"/>
                <a:cs typeface="+mn-cs"/>
              </a:rPr>
              <a:t>beginning</a:t>
            </a:r>
            <a:r>
              <a:rPr lang="pl-PL" sz="1200" kern="1200" dirty="0" smtClean="0">
                <a:solidFill>
                  <a:schemeClr val="tx1"/>
                </a:solidFill>
                <a:effectLst/>
                <a:latin typeface="+mn-lt"/>
                <a:ea typeface="+mn-ea"/>
                <a:cs typeface="+mn-cs"/>
              </a:rPr>
              <a:t> we </a:t>
            </a:r>
            <a:r>
              <a:rPr lang="pl-PL" sz="1200" kern="1200" dirty="0" err="1" smtClean="0">
                <a:solidFill>
                  <a:schemeClr val="tx1"/>
                </a:solidFill>
                <a:effectLst/>
                <a:latin typeface="+mn-lt"/>
                <a:ea typeface="+mn-ea"/>
                <a:cs typeface="+mn-cs"/>
              </a:rPr>
              <a:t>surved</a:t>
            </a:r>
            <a:r>
              <a:rPr lang="pl-PL"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200 Polish enterprises</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They</a:t>
            </a:r>
            <a:r>
              <a:rPr lang="en-US" sz="1200" kern="1200" dirty="0" smtClean="0">
                <a:solidFill>
                  <a:schemeClr val="tx1"/>
                </a:solidFill>
                <a:effectLst/>
                <a:latin typeface="+mn-lt"/>
                <a:ea typeface="+mn-ea"/>
                <a:cs typeface="+mn-cs"/>
              </a:rPr>
              <a:t> were selected with 3 key features</a:t>
            </a:r>
            <a:r>
              <a:rPr lang="pl-PL" sz="1200" kern="1200" dirty="0" smtClean="0">
                <a:solidFill>
                  <a:schemeClr val="tx1"/>
                </a:solidFill>
                <a:effectLst/>
                <a:latin typeface="+mn-lt"/>
                <a:ea typeface="+mn-ea"/>
                <a:cs typeface="+mn-cs"/>
              </a:rPr>
              <a:t>:</a:t>
            </a:r>
            <a:r>
              <a:rPr lang="pl-PL" sz="1200" kern="1200" baseline="0" dirty="0" smtClean="0">
                <a:solidFill>
                  <a:schemeClr val="tx1"/>
                </a:solidFill>
                <a:effectLst/>
                <a:latin typeface="+mn-lt"/>
                <a:ea typeface="+mn-ea"/>
                <a:cs typeface="+mn-cs"/>
              </a:rPr>
              <a:t> </a:t>
            </a:r>
          </a:p>
          <a:p>
            <a:pPr marL="628650" lvl="1" indent="-171450">
              <a:buFont typeface="Arial" pitchFamily="34" charset="0"/>
              <a:buChar char="•"/>
            </a:pPr>
            <a:r>
              <a:rPr lang="pl-PL" sz="1200" kern="1200" baseline="0" dirty="0" smtClean="0">
                <a:solidFill>
                  <a:schemeClr val="tx1"/>
                </a:solidFill>
                <a:effectLst/>
                <a:latin typeface="+mn-lt"/>
                <a:ea typeface="+mn-ea"/>
                <a:cs typeface="+mn-cs"/>
              </a:rPr>
              <a:t>5 </a:t>
            </a:r>
            <a:r>
              <a:rPr lang="pl-PL" sz="1200" kern="1200" baseline="0" dirty="0" err="1" smtClean="0">
                <a:solidFill>
                  <a:schemeClr val="tx1"/>
                </a:solidFill>
                <a:effectLst/>
                <a:latin typeface="+mn-lt"/>
                <a:ea typeface="+mn-ea"/>
                <a:cs typeface="+mn-cs"/>
              </a:rPr>
              <a:t>selected</a:t>
            </a:r>
            <a:r>
              <a:rPr lang="pl-PL" sz="1200" kern="1200" baseline="0" dirty="0" smtClean="0">
                <a:solidFill>
                  <a:schemeClr val="tx1"/>
                </a:solidFill>
                <a:effectLst/>
                <a:latin typeface="+mn-lt"/>
                <a:ea typeface="+mn-ea"/>
                <a:cs typeface="+mn-cs"/>
              </a:rPr>
              <a:t> </a:t>
            </a:r>
            <a:r>
              <a:rPr lang="pl-PL" sz="1200" kern="1200" baseline="0" dirty="0" err="1" smtClean="0">
                <a:solidFill>
                  <a:schemeClr val="tx1"/>
                </a:solidFill>
                <a:effectLst/>
                <a:latin typeface="+mn-lt"/>
                <a:ea typeface="+mn-ea"/>
                <a:cs typeface="+mn-cs"/>
              </a:rPr>
              <a:t>sections</a:t>
            </a:r>
            <a:r>
              <a:rPr lang="pl-PL" sz="1200" kern="1200" baseline="0" dirty="0" smtClean="0">
                <a:solidFill>
                  <a:schemeClr val="tx1"/>
                </a:solidFill>
                <a:effectLst/>
                <a:latin typeface="+mn-lt"/>
                <a:ea typeface="+mn-ea"/>
                <a:cs typeface="+mn-cs"/>
              </a:rPr>
              <a:t>: </a:t>
            </a:r>
            <a:r>
              <a:rPr lang="pl-PL" sz="1200" dirty="0" smtClean="0"/>
              <a:t>Manufacturing, Construction, Trade, Health </a:t>
            </a:r>
            <a:r>
              <a:rPr lang="pl-PL" sz="1200" dirty="0" err="1" smtClean="0"/>
              <a:t>care</a:t>
            </a:r>
            <a:r>
              <a:rPr lang="pl-PL" sz="1200" baseline="0" dirty="0" smtClean="0"/>
              <a:t> and </a:t>
            </a:r>
            <a:r>
              <a:rPr lang="pl-PL" sz="1200" dirty="0" smtClean="0"/>
              <a:t>Administration; in </a:t>
            </a:r>
            <a:r>
              <a:rPr lang="pl-PL" sz="1200" dirty="0" err="1" smtClean="0"/>
              <a:t>those</a:t>
            </a:r>
            <a:r>
              <a:rPr lang="pl-PL" sz="1200" dirty="0" smtClean="0"/>
              <a:t> </a:t>
            </a:r>
            <a:r>
              <a:rPr lang="pl-PL" sz="1200" dirty="0" err="1" smtClean="0"/>
              <a:t>sections</a:t>
            </a:r>
            <a:r>
              <a:rPr lang="pl-PL" sz="1200" dirty="0" smtClean="0"/>
              <a:t>, </a:t>
            </a:r>
            <a:r>
              <a:rPr lang="pl-PL" sz="1200" baseline="0" dirty="0" err="1" smtClean="0"/>
              <a:t>according</a:t>
            </a:r>
            <a:r>
              <a:rPr lang="pl-PL" sz="1200" baseline="0" dirty="0" smtClean="0"/>
              <a:t> to </a:t>
            </a:r>
            <a:r>
              <a:rPr lang="pl-PL" sz="1200" baseline="0" dirty="0" err="1" smtClean="0"/>
              <a:t>datas</a:t>
            </a:r>
            <a:r>
              <a:rPr lang="pl-PL" sz="1200" baseline="0" dirty="0" smtClean="0"/>
              <a:t> from </a:t>
            </a:r>
            <a:r>
              <a:rPr lang="pl-PL" sz="1200" baseline="0" dirty="0" err="1" smtClean="0"/>
              <a:t>Polish</a:t>
            </a:r>
            <a:r>
              <a:rPr lang="pl-PL" sz="1200" baseline="0" dirty="0" smtClean="0"/>
              <a:t> Central Statistical Office (2011),</a:t>
            </a:r>
            <a:r>
              <a:rPr lang="pl-PL" sz="1200" dirty="0" smtClean="0"/>
              <a:t> the </a:t>
            </a:r>
            <a:r>
              <a:rPr lang="pl-PL" sz="1200" dirty="0" err="1" smtClean="0"/>
              <a:t>large</a:t>
            </a:r>
            <a:r>
              <a:rPr lang="pl-PL" sz="1200" dirty="0" smtClean="0"/>
              <a:t> </a:t>
            </a:r>
            <a:r>
              <a:rPr lang="pl-PL" sz="1200" dirty="0" err="1" smtClean="0"/>
              <a:t>number</a:t>
            </a:r>
            <a:r>
              <a:rPr lang="pl-PL" sz="1200" dirty="0" smtClean="0"/>
              <a:t> of </a:t>
            </a:r>
            <a:r>
              <a:rPr lang="pl-PL" sz="1200" dirty="0" err="1" smtClean="0"/>
              <a:t>older</a:t>
            </a:r>
            <a:r>
              <a:rPr lang="pl-PL" sz="1200" dirty="0" smtClean="0"/>
              <a:t> </a:t>
            </a:r>
            <a:r>
              <a:rPr lang="pl-PL" sz="1200" dirty="0" err="1" smtClean="0"/>
              <a:t>workers</a:t>
            </a:r>
            <a:r>
              <a:rPr lang="pl-PL" sz="1200" dirty="0" smtClean="0"/>
              <a:t> in Poland </a:t>
            </a:r>
            <a:r>
              <a:rPr lang="pl-PL" sz="1200" dirty="0" err="1" smtClean="0"/>
              <a:t>is</a:t>
            </a:r>
            <a:r>
              <a:rPr lang="pl-PL" sz="1200" dirty="0" smtClean="0"/>
              <a:t> </a:t>
            </a:r>
            <a:r>
              <a:rPr lang="pl-PL" sz="1200" dirty="0" err="1" smtClean="0"/>
              <a:t>working</a:t>
            </a:r>
            <a:r>
              <a:rPr lang="pl-PL" sz="1200" dirty="0" smtClean="0"/>
              <a:t>;</a:t>
            </a:r>
            <a:endParaRPr lang="pl-PL" sz="1200" kern="1200" baseline="0" dirty="0" smtClean="0">
              <a:solidFill>
                <a:schemeClr val="tx1"/>
              </a:solidFill>
              <a:effectLst/>
              <a:latin typeface="+mn-lt"/>
              <a:ea typeface="+mn-ea"/>
              <a:cs typeface="+mn-cs"/>
            </a:endParaRPr>
          </a:p>
          <a:p>
            <a:pPr marL="628650" lvl="1" indent="-171450">
              <a:buFont typeface="Arial" pitchFamily="34" charset="0"/>
              <a:buChar char="•"/>
            </a:pPr>
            <a:r>
              <a:rPr lang="pl-PL" sz="1200" kern="1200" dirty="0" smtClean="0">
                <a:solidFill>
                  <a:schemeClr val="tx1"/>
                </a:solidFill>
                <a:effectLst/>
                <a:latin typeface="+mn-lt"/>
                <a:ea typeface="+mn-ea"/>
                <a:cs typeface="+mn-cs"/>
              </a:rPr>
              <a:t>Second </a:t>
            </a:r>
            <a:r>
              <a:rPr lang="pl-PL" sz="1200" kern="1200" dirty="0" err="1" smtClean="0">
                <a:solidFill>
                  <a:schemeClr val="tx1"/>
                </a:solidFill>
                <a:effectLst/>
                <a:latin typeface="+mn-lt"/>
                <a:ea typeface="+mn-ea"/>
                <a:cs typeface="+mn-cs"/>
              </a:rPr>
              <a:t>key</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feature</a:t>
            </a:r>
            <a:r>
              <a:rPr lang="pl-PL" sz="1200" kern="1200" dirty="0" smtClean="0">
                <a:solidFill>
                  <a:schemeClr val="tx1"/>
                </a:solidFill>
                <a:effectLst/>
                <a:latin typeface="+mn-lt"/>
                <a:ea typeface="+mn-ea"/>
                <a:cs typeface="+mn-cs"/>
              </a:rPr>
              <a:t> was </a:t>
            </a:r>
            <a:r>
              <a:rPr lang="en-US" sz="1200" kern="1200" dirty="0" smtClean="0">
                <a:solidFill>
                  <a:schemeClr val="tx1"/>
                </a:solidFill>
                <a:effectLst/>
                <a:latin typeface="+mn-lt"/>
                <a:ea typeface="+mn-ea"/>
                <a:cs typeface="+mn-cs"/>
              </a:rPr>
              <a:t>the size of employment : small (9-49), medium (50-249), large (&gt;249) enterprises</a:t>
            </a:r>
            <a:endParaRPr lang="pl-PL" sz="1100" kern="1200" dirty="0" smtClean="0">
              <a:solidFill>
                <a:schemeClr val="tx1"/>
              </a:solidFill>
              <a:effectLst/>
              <a:latin typeface="+mn-lt"/>
              <a:ea typeface="+mn-ea"/>
              <a:cs typeface="+mn-cs"/>
            </a:endParaRPr>
          </a:p>
          <a:p>
            <a:pPr marL="628650" lvl="1" indent="-171450">
              <a:buFont typeface="Arial" pitchFamily="34" charset="0"/>
              <a:buChar char="•"/>
            </a:pPr>
            <a:r>
              <a:rPr lang="pl-PL" sz="1200" kern="1200" dirty="0" smtClean="0">
                <a:solidFill>
                  <a:schemeClr val="tx1"/>
                </a:solidFill>
                <a:effectLst/>
                <a:latin typeface="+mn-lt"/>
                <a:ea typeface="+mn-ea"/>
                <a:cs typeface="+mn-cs"/>
              </a:rPr>
              <a:t>And </a:t>
            </a:r>
            <a:r>
              <a:rPr lang="pl-PL" sz="1200" kern="1200" dirty="0" err="1" smtClean="0">
                <a:solidFill>
                  <a:schemeClr val="tx1"/>
                </a:solidFill>
                <a:effectLst/>
                <a:latin typeface="+mn-lt"/>
                <a:ea typeface="+mn-ea"/>
                <a:cs typeface="+mn-cs"/>
              </a:rPr>
              <a:t>last</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feature</a:t>
            </a:r>
            <a:r>
              <a:rPr lang="pl-PL" sz="1200" kern="1200" dirty="0" smtClean="0">
                <a:solidFill>
                  <a:schemeClr val="tx1"/>
                </a:solidFill>
                <a:effectLst/>
                <a:latin typeface="+mn-lt"/>
                <a:ea typeface="+mn-ea"/>
                <a:cs typeface="+mn-cs"/>
              </a:rPr>
              <a:t> - </a:t>
            </a:r>
            <a:r>
              <a:rPr lang="pl-PL" sz="1200" kern="1200" dirty="0" err="1" smtClean="0">
                <a:solidFill>
                  <a:schemeClr val="tx1"/>
                </a:solidFill>
                <a:effectLst/>
                <a:latin typeface="+mn-lt"/>
                <a:ea typeface="+mn-ea"/>
                <a:cs typeface="+mn-cs"/>
              </a:rPr>
              <a:t>location</a:t>
            </a:r>
            <a:r>
              <a:rPr lang="pl-PL" sz="1200" kern="1200" dirty="0" smtClean="0">
                <a:solidFill>
                  <a:schemeClr val="tx1"/>
                </a:solidFill>
                <a:effectLst/>
                <a:latin typeface="+mn-lt"/>
                <a:ea typeface="+mn-ea"/>
                <a:cs typeface="+mn-cs"/>
              </a:rPr>
              <a:t> of enterprises (</a:t>
            </a:r>
            <a:r>
              <a:rPr lang="pl-PL" sz="1200" kern="1200" dirty="0" err="1" smtClean="0">
                <a:solidFill>
                  <a:schemeClr val="tx1"/>
                </a:solidFill>
                <a:effectLst/>
                <a:latin typeface="+mn-lt"/>
                <a:ea typeface="+mn-ea"/>
                <a:cs typeface="+mn-cs"/>
              </a:rPr>
              <a:t>province</a:t>
            </a:r>
            <a:r>
              <a:rPr lang="pl-PL" sz="1200" kern="1200" dirty="0" smtClean="0">
                <a:solidFill>
                  <a:schemeClr val="tx1"/>
                </a:solidFill>
                <a:effectLst/>
                <a:latin typeface="+mn-lt"/>
                <a:ea typeface="+mn-ea"/>
                <a:cs typeface="+mn-cs"/>
              </a:rPr>
              <a:t>)</a:t>
            </a:r>
            <a:endParaRPr lang="pl-PL" sz="1100" kern="1200" dirty="0" smtClean="0">
              <a:solidFill>
                <a:schemeClr val="tx1"/>
              </a:solidFill>
              <a:effectLst/>
              <a:latin typeface="+mn-lt"/>
              <a:ea typeface="+mn-ea"/>
              <a:cs typeface="+mn-cs"/>
            </a:endParaRPr>
          </a:p>
          <a:p>
            <a:pPr lvl="1"/>
            <a:endParaRPr lang="pl-PL" sz="1200" kern="1200" baseline="0" dirty="0" smtClean="0">
              <a:solidFill>
                <a:schemeClr val="tx1"/>
              </a:solidFill>
              <a:effectLst/>
              <a:latin typeface="+mn-lt"/>
              <a:ea typeface="+mn-ea"/>
              <a:cs typeface="+mn-cs"/>
            </a:endParaRPr>
          </a:p>
          <a:p>
            <a:pPr marL="171450" lvl="0" indent="-171450">
              <a:buFont typeface="Wingdings" pitchFamily="2" charset="2"/>
              <a:buChar char="Ø"/>
            </a:pPr>
            <a:r>
              <a:rPr lang="pl-PL" sz="1100" kern="1200" baseline="0" dirty="0" smtClean="0">
                <a:solidFill>
                  <a:schemeClr val="tx1"/>
                </a:solidFill>
                <a:effectLst/>
                <a:latin typeface="+mn-lt"/>
                <a:ea typeface="+mn-ea"/>
                <a:cs typeface="+mn-cs"/>
              </a:rPr>
              <a:t>   And the </a:t>
            </a:r>
            <a:r>
              <a:rPr lang="pl-PL" sz="1100" kern="1200" baseline="0" dirty="0" err="1" smtClean="0">
                <a:solidFill>
                  <a:schemeClr val="tx1"/>
                </a:solidFill>
                <a:effectLst/>
                <a:latin typeface="+mn-lt"/>
                <a:ea typeface="+mn-ea"/>
                <a:cs typeface="+mn-cs"/>
              </a:rPr>
              <a:t>second</a:t>
            </a:r>
            <a:r>
              <a:rPr lang="pl-PL" sz="1100" kern="1200" baseline="0" dirty="0" smtClean="0">
                <a:solidFill>
                  <a:schemeClr val="tx1"/>
                </a:solidFill>
                <a:effectLst/>
                <a:latin typeface="+mn-lt"/>
                <a:ea typeface="+mn-ea"/>
                <a:cs typeface="+mn-cs"/>
              </a:rPr>
              <a:t> part of </a:t>
            </a:r>
            <a:r>
              <a:rPr lang="pl-PL" sz="1100" kern="1200" baseline="0" dirty="0" err="1" smtClean="0">
                <a:solidFill>
                  <a:schemeClr val="tx1"/>
                </a:solidFill>
                <a:effectLst/>
                <a:latin typeface="+mn-lt"/>
                <a:ea typeface="+mn-ea"/>
                <a:cs typeface="+mn-cs"/>
              </a:rPr>
              <a:t>our</a:t>
            </a:r>
            <a:r>
              <a:rPr lang="pl-PL" sz="1100" kern="1200" baseline="0" dirty="0" smtClean="0">
                <a:solidFill>
                  <a:schemeClr val="tx1"/>
                </a:solidFill>
                <a:effectLst/>
                <a:latin typeface="+mn-lt"/>
                <a:ea typeface="+mn-ea"/>
                <a:cs typeface="+mn-cs"/>
              </a:rPr>
              <a:t> </a:t>
            </a:r>
            <a:r>
              <a:rPr lang="pl-PL" sz="1100" kern="1200" baseline="0" dirty="0" err="1" smtClean="0">
                <a:solidFill>
                  <a:schemeClr val="tx1"/>
                </a:solidFill>
                <a:effectLst/>
                <a:latin typeface="+mn-lt"/>
                <a:ea typeface="+mn-ea"/>
                <a:cs typeface="+mn-cs"/>
              </a:rPr>
              <a:t>study</a:t>
            </a:r>
            <a:r>
              <a:rPr lang="pl-PL" sz="1100" kern="1200" baseline="0" dirty="0" smtClean="0">
                <a:solidFill>
                  <a:schemeClr val="tx1"/>
                </a:solidFill>
                <a:effectLst/>
                <a:latin typeface="+mn-lt"/>
                <a:ea typeface="+mn-ea"/>
                <a:cs typeface="+mn-cs"/>
              </a:rPr>
              <a:t> </a:t>
            </a:r>
            <a:r>
              <a:rPr lang="pl-PL" sz="1100" kern="1200" baseline="0" dirty="0" err="1" smtClean="0">
                <a:solidFill>
                  <a:schemeClr val="tx1"/>
                </a:solidFill>
                <a:effectLst/>
                <a:latin typeface="+mn-lt"/>
                <a:ea typeface="+mn-ea"/>
                <a:cs typeface="+mn-cs"/>
              </a:rPr>
              <a:t>group</a:t>
            </a:r>
            <a:r>
              <a:rPr lang="pl-PL" sz="1100" kern="1200" baseline="0" dirty="0" smtClean="0">
                <a:solidFill>
                  <a:schemeClr val="tx1"/>
                </a:solidFill>
                <a:effectLst/>
                <a:latin typeface="+mn-lt"/>
                <a:ea typeface="+mn-ea"/>
                <a:cs typeface="+mn-cs"/>
              </a:rPr>
              <a:t> </a:t>
            </a:r>
            <a:r>
              <a:rPr lang="pl-PL" sz="1100" kern="1200" baseline="0" dirty="0" err="1" smtClean="0">
                <a:solidFill>
                  <a:schemeClr val="tx1"/>
                </a:solidFill>
                <a:effectLst/>
                <a:latin typeface="+mn-lt"/>
                <a:ea typeface="+mn-ea"/>
                <a:cs typeface="+mn-cs"/>
              </a:rPr>
              <a:t>is</a:t>
            </a:r>
            <a:r>
              <a:rPr lang="pl-PL" sz="1100" kern="1200" baseline="0" dirty="0" smtClean="0">
                <a:solidFill>
                  <a:schemeClr val="tx1"/>
                </a:solidFill>
                <a:effectLst/>
                <a:latin typeface="+mn-lt"/>
                <a:ea typeface="+mn-ea"/>
                <a:cs typeface="+mn-cs"/>
              </a:rPr>
              <a:t> </a:t>
            </a:r>
            <a:r>
              <a:rPr lang="pl-PL" sz="1200" kern="1200" dirty="0" smtClean="0">
                <a:solidFill>
                  <a:schemeClr val="tx1"/>
                </a:solidFill>
                <a:effectLst/>
                <a:latin typeface="+mn-lt"/>
                <a:ea typeface="+mn-ea"/>
                <a:cs typeface="+mn-cs"/>
              </a:rPr>
              <a:t>500 </a:t>
            </a:r>
            <a:r>
              <a:rPr lang="pl-PL" sz="1200" kern="1200" dirty="0" err="1" smtClean="0">
                <a:solidFill>
                  <a:schemeClr val="tx1"/>
                </a:solidFill>
                <a:effectLst/>
                <a:latin typeface="+mn-lt"/>
                <a:ea typeface="+mn-ea"/>
                <a:cs typeface="+mn-cs"/>
              </a:rPr>
              <a:t>older</a:t>
            </a:r>
            <a:r>
              <a:rPr lang="pl-PL" sz="1200" kern="1200" dirty="0" smtClean="0">
                <a:solidFill>
                  <a:schemeClr val="tx1"/>
                </a:solidFill>
                <a:effectLst/>
                <a:latin typeface="+mn-lt"/>
                <a:ea typeface="+mn-ea"/>
                <a:cs typeface="+mn-cs"/>
              </a:rPr>
              <a:t> </a:t>
            </a:r>
            <a:r>
              <a:rPr lang="pl-PL" sz="1200" kern="1200" dirty="0" err="1" smtClean="0">
                <a:solidFill>
                  <a:schemeClr val="tx1"/>
                </a:solidFill>
                <a:effectLst/>
                <a:latin typeface="+mn-lt"/>
                <a:ea typeface="+mn-ea"/>
                <a:cs typeface="+mn-cs"/>
              </a:rPr>
              <a:t>workers</a:t>
            </a:r>
            <a:r>
              <a:rPr lang="pl-PL" sz="1200" kern="1200" dirty="0" smtClean="0">
                <a:solidFill>
                  <a:schemeClr val="tx1"/>
                </a:solidFill>
                <a:effectLst/>
                <a:latin typeface="+mn-lt"/>
                <a:ea typeface="+mn-ea"/>
                <a:cs typeface="+mn-cs"/>
              </a:rPr>
              <a:t>.</a:t>
            </a:r>
            <a:endParaRPr lang="pl-PL" sz="1100" kern="1200" dirty="0" smtClean="0">
              <a:solidFill>
                <a:schemeClr val="tx1"/>
              </a:solidFill>
              <a:effectLst/>
              <a:latin typeface="+mn-lt"/>
              <a:ea typeface="+mn-ea"/>
              <a:cs typeface="+mn-cs"/>
            </a:endParaRPr>
          </a:p>
          <a:p>
            <a:endParaRPr lang="pl-PL" dirty="0"/>
          </a:p>
        </p:txBody>
      </p:sp>
      <p:sp>
        <p:nvSpPr>
          <p:cNvPr id="4" name="Symbol zastępczy numeru slajdu 3"/>
          <p:cNvSpPr>
            <a:spLocks noGrp="1"/>
          </p:cNvSpPr>
          <p:nvPr>
            <p:ph type="sldNum" sz="quarter" idx="10"/>
          </p:nvPr>
        </p:nvSpPr>
        <p:spPr/>
        <p:txBody>
          <a:bodyPr/>
          <a:lstStyle/>
          <a:p>
            <a:pPr>
              <a:defRPr/>
            </a:pPr>
            <a:fld id="{A8AFE334-09C1-4817-84E5-A2116D92982F}" type="slidenum">
              <a:rPr lang="pl-PL" smtClean="0"/>
              <a:pPr>
                <a:defRPr/>
              </a:pPr>
              <a:t>10</a:t>
            </a:fld>
            <a:endParaRPr lang="pl-PL"/>
          </a:p>
        </p:txBody>
      </p:sp>
    </p:spTree>
    <p:extLst>
      <p:ext uri="{BB962C8B-B14F-4D97-AF65-F5344CB8AC3E}">
        <p14:creationId xmlns:p14="http://schemas.microsoft.com/office/powerpoint/2010/main" val="1809449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1"/>
      </p:bgRef>
    </p:bg>
    <p:spTree>
      <p:nvGrpSpPr>
        <p:cNvPr id="1" name=""/>
        <p:cNvGrpSpPr/>
        <p:nvPr/>
      </p:nvGrpSpPr>
      <p:grpSpPr>
        <a:xfrm>
          <a:off x="0" y="0"/>
          <a:ext cx="0" cy="0"/>
          <a:chOff x="0" y="0"/>
          <a:chExt cx="0" cy="0"/>
        </a:xfrm>
      </p:grpSpPr>
      <p:sp>
        <p:nvSpPr>
          <p:cNvPr id="8" name="Tytuł 7"/>
          <p:cNvSpPr>
            <a:spLocks noGrp="1"/>
          </p:cNvSpPr>
          <p:nvPr>
            <p:ph type="ctrTitle"/>
          </p:nvPr>
        </p:nvSpPr>
        <p:spPr>
          <a:xfrm>
            <a:off x="2286000" y="3124200"/>
            <a:ext cx="6172200" cy="1894362"/>
          </a:xfrm>
        </p:spPr>
        <p:txBody>
          <a:bodyPr/>
          <a:lstStyle>
            <a:lvl1pPr>
              <a:defRPr b="1"/>
            </a:lvl1pPr>
          </a:lstStyle>
          <a:p>
            <a:r>
              <a:rPr kumimoji="0" lang="pl-PL" smtClean="0"/>
              <a:t>Kliknij, aby edytować styl</a:t>
            </a:r>
            <a:endParaRPr kumimoji="0" lang="en-US"/>
          </a:p>
        </p:txBody>
      </p:sp>
      <p:sp>
        <p:nvSpPr>
          <p:cNvPr id="9" name="Podtytuł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bwMode="auto">
          <a:xfrm rot="5400000">
            <a:off x="7764621" y="1174097"/>
            <a:ext cx="2286000" cy="381000"/>
          </a:xfrm>
        </p:spPr>
        <p:txBody>
          <a:bodyPr/>
          <a:lstStyle/>
          <a:p>
            <a:fld id="{E29900E3-725B-4818-B76A-567A80DCEAF2}" type="datetimeFigureOut">
              <a:rPr lang="pl-PL" smtClean="0"/>
              <a:pPr/>
              <a:t>2014-09-03</a:t>
            </a:fld>
            <a:endParaRPr lang="pl-PL"/>
          </a:p>
        </p:txBody>
      </p:sp>
      <p:sp>
        <p:nvSpPr>
          <p:cNvPr id="17" name="Symbol zastępczy stopki 16"/>
          <p:cNvSpPr>
            <a:spLocks noGrp="1"/>
          </p:cNvSpPr>
          <p:nvPr>
            <p:ph type="ftr" sz="quarter" idx="11"/>
          </p:nvPr>
        </p:nvSpPr>
        <p:spPr bwMode="auto">
          <a:xfrm rot="5400000">
            <a:off x="7077269" y="4181669"/>
            <a:ext cx="3657600" cy="384048"/>
          </a:xfrm>
        </p:spPr>
        <p:txBody>
          <a:bodyPr/>
          <a:lstStyle/>
          <a:p>
            <a:endParaRPr lang="pl-PL"/>
          </a:p>
        </p:txBody>
      </p:sp>
      <p:sp>
        <p:nvSpPr>
          <p:cNvPr id="10" name="Prostokąt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Prostokąt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ostokąt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Łącznik prostoliniowy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Łącznik prostoliniowy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Łącznik prostoliniowy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Łącznik prostoliniowy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Łącznik prostoliniowy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Łącznik prostoliniowy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Prostokąt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a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a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a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ymbol zastępczy numeru slajdu 28"/>
          <p:cNvSpPr>
            <a:spLocks noGrp="1"/>
          </p:cNvSpPr>
          <p:nvPr>
            <p:ph type="sldNum" sz="quarter" idx="12"/>
          </p:nvPr>
        </p:nvSpPr>
        <p:spPr bwMode="auto">
          <a:xfrm>
            <a:off x="1325544" y="4928702"/>
            <a:ext cx="609600" cy="517524"/>
          </a:xfrm>
        </p:spPr>
        <p:txBody>
          <a:bodyPr/>
          <a:lstStyle/>
          <a:p>
            <a:fld id="{6F21DCC8-D7C5-4EAC-B7E7-3D71E64C6DDE}"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E29900E3-725B-4818-B76A-567A80DCEAF2}" type="datetimeFigureOut">
              <a:rPr lang="pl-PL" smtClean="0"/>
              <a:pPr/>
              <a:t>2014-09-03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F21DCC8-D7C5-4EAC-B7E7-3D71E64C6DDE}"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9"/>
            <a:ext cx="167640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E29900E3-725B-4818-B76A-567A80DCEAF2}" type="datetimeFigureOut">
              <a:rPr lang="pl-PL" smtClean="0"/>
              <a:pPr/>
              <a:t>2014-09-03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F21DCC8-D7C5-4EAC-B7E7-3D71E64C6DDE}"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8" name="Symbol zastępczy zawartości 7"/>
          <p:cNvSpPr>
            <a:spLocks noGrp="1"/>
          </p:cNvSpPr>
          <p:nvPr>
            <p:ph sz="quarter" idx="1"/>
          </p:nvPr>
        </p:nvSpPr>
        <p:spPr>
          <a:xfrm>
            <a:off x="457200" y="1600200"/>
            <a:ext cx="7467600" cy="4873752"/>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4"/>
          </p:nvPr>
        </p:nvSpPr>
        <p:spPr/>
        <p:txBody>
          <a:bodyPr rtlCol="0"/>
          <a:lstStyle/>
          <a:p>
            <a:fld id="{E29900E3-725B-4818-B76A-567A80DCEAF2}" type="datetimeFigureOut">
              <a:rPr lang="pl-PL" smtClean="0"/>
              <a:pPr/>
              <a:t>2014-09-03</a:t>
            </a:fld>
            <a:endParaRPr lang="pl-PL"/>
          </a:p>
        </p:txBody>
      </p:sp>
      <p:sp>
        <p:nvSpPr>
          <p:cNvPr id="9" name="Symbol zastępczy numeru slajdu 8"/>
          <p:cNvSpPr>
            <a:spLocks noGrp="1"/>
          </p:cNvSpPr>
          <p:nvPr>
            <p:ph type="sldNum" sz="quarter" idx="15"/>
          </p:nvPr>
        </p:nvSpPr>
        <p:spPr/>
        <p:txBody>
          <a:bodyPr rtlCol="0"/>
          <a:lstStyle/>
          <a:p>
            <a:fld id="{6F21DCC8-D7C5-4EAC-B7E7-3D71E64C6DDE}" type="slidenum">
              <a:rPr lang="pl-PL" smtClean="0"/>
              <a:pPr/>
              <a:t>‹#›</a:t>
            </a:fld>
            <a:endParaRPr lang="pl-PL"/>
          </a:p>
        </p:txBody>
      </p:sp>
      <p:sp>
        <p:nvSpPr>
          <p:cNvPr id="10" name="Symbol zastępczy stopki 9"/>
          <p:cNvSpPr>
            <a:spLocks noGrp="1"/>
          </p:cNvSpPr>
          <p:nvPr>
            <p:ph type="ftr" sz="quarter" idx="16"/>
          </p:nvPr>
        </p:nvSpPr>
        <p:spPr/>
        <p:txBody>
          <a:bodyPr rtlCol="0"/>
          <a:lstStyle/>
          <a:p>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2286000" y="2895600"/>
            <a:ext cx="6172200" cy="2053590"/>
          </a:xfrm>
        </p:spPr>
        <p:txBody>
          <a:bodyPr/>
          <a:lstStyle>
            <a:lvl1pPr algn="l">
              <a:buNone/>
              <a:defRPr sz="3000" b="1" cap="small" baseline="0"/>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bwMode="auto">
          <a:xfrm rot="5400000">
            <a:off x="7763256" y="1170432"/>
            <a:ext cx="2286000" cy="381000"/>
          </a:xfrm>
        </p:spPr>
        <p:txBody>
          <a:bodyPr/>
          <a:lstStyle/>
          <a:p>
            <a:fld id="{E29900E3-725B-4818-B76A-567A80DCEAF2}" type="datetimeFigureOut">
              <a:rPr lang="pl-PL" smtClean="0"/>
              <a:pPr/>
              <a:t>2014-09-03</a:t>
            </a:fld>
            <a:endParaRPr lang="pl-PL"/>
          </a:p>
        </p:txBody>
      </p:sp>
      <p:sp>
        <p:nvSpPr>
          <p:cNvPr id="5" name="Symbol zastępczy stopki 4"/>
          <p:cNvSpPr>
            <a:spLocks noGrp="1"/>
          </p:cNvSpPr>
          <p:nvPr>
            <p:ph type="ftr" sz="quarter" idx="11"/>
          </p:nvPr>
        </p:nvSpPr>
        <p:spPr bwMode="auto">
          <a:xfrm rot="5400000">
            <a:off x="7077456" y="4178808"/>
            <a:ext cx="3657600" cy="384048"/>
          </a:xfrm>
        </p:spPr>
        <p:txBody>
          <a:bodyPr/>
          <a:lstStyle/>
          <a:p>
            <a:endParaRPr lang="pl-PL"/>
          </a:p>
        </p:txBody>
      </p:sp>
      <p:sp>
        <p:nvSpPr>
          <p:cNvPr id="9" name="Prostokąt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Łącznik prostoliniowy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Łącznik prostoliniowy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Łącznik prostoliniowy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Łącznik prostoliniowy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Łącznik prostoliniowy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Prostokąt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a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a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a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Łącznik prostoliniowy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ymbol zastępczy numeru slajdu 5"/>
          <p:cNvSpPr>
            <a:spLocks noGrp="1"/>
          </p:cNvSpPr>
          <p:nvPr>
            <p:ph type="sldNum" sz="quarter" idx="12"/>
          </p:nvPr>
        </p:nvSpPr>
        <p:spPr bwMode="auto">
          <a:xfrm>
            <a:off x="1340616" y="4928702"/>
            <a:ext cx="609600" cy="517524"/>
          </a:xfrm>
        </p:spPr>
        <p:txBody>
          <a:bodyPr/>
          <a:lstStyle/>
          <a:p>
            <a:fld id="{6F21DCC8-D7C5-4EAC-B7E7-3D71E64C6DDE}"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5" name="Symbol zastępczy daty 4"/>
          <p:cNvSpPr>
            <a:spLocks noGrp="1"/>
          </p:cNvSpPr>
          <p:nvPr>
            <p:ph type="dt" sz="half" idx="10"/>
          </p:nvPr>
        </p:nvSpPr>
        <p:spPr/>
        <p:txBody>
          <a:bodyPr/>
          <a:lstStyle/>
          <a:p>
            <a:fld id="{E29900E3-725B-4818-B76A-567A80DCEAF2}" type="datetimeFigureOut">
              <a:rPr lang="pl-PL" smtClean="0"/>
              <a:pPr/>
              <a:t>2014-09-03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6F21DCC8-D7C5-4EAC-B7E7-3D71E64C6DDE}" type="slidenum">
              <a:rPr lang="pl-PL" smtClean="0"/>
              <a:pPr/>
              <a:t>‹#›</a:t>
            </a:fld>
            <a:endParaRPr lang="pl-PL"/>
          </a:p>
        </p:txBody>
      </p:sp>
      <p:sp>
        <p:nvSpPr>
          <p:cNvPr id="9" name="Symbol zastępczy zawartości 8"/>
          <p:cNvSpPr>
            <a:spLocks noGrp="1"/>
          </p:cNvSpPr>
          <p:nvPr>
            <p:ph sz="quarter" idx="1"/>
          </p:nvPr>
        </p:nvSpPr>
        <p:spPr>
          <a:xfrm>
            <a:off x="457200" y="1600200"/>
            <a:ext cx="36576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270248" y="1600200"/>
            <a:ext cx="36576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7543800" cy="1143000"/>
          </a:xfrm>
        </p:spPr>
        <p:txBody>
          <a:bodyPr anchor="b"/>
          <a:lstStyle>
            <a:lvl1pPr>
              <a:defRPr/>
            </a:lvl1pPr>
          </a:lstStyle>
          <a:p>
            <a:r>
              <a:rPr kumimoji="0" lang="pl-PL" smtClean="0"/>
              <a:t>Kliknij, aby edytować styl</a:t>
            </a:r>
            <a:endParaRPr kumimoji="0" lang="en-US"/>
          </a:p>
        </p:txBody>
      </p:sp>
      <p:sp>
        <p:nvSpPr>
          <p:cNvPr id="7" name="Symbol zastępczy daty 6"/>
          <p:cNvSpPr>
            <a:spLocks noGrp="1"/>
          </p:cNvSpPr>
          <p:nvPr>
            <p:ph type="dt" sz="half" idx="10"/>
          </p:nvPr>
        </p:nvSpPr>
        <p:spPr/>
        <p:txBody>
          <a:bodyPr/>
          <a:lstStyle/>
          <a:p>
            <a:fld id="{E29900E3-725B-4818-B76A-567A80DCEAF2}" type="datetimeFigureOut">
              <a:rPr lang="pl-PL" smtClean="0"/>
              <a:pPr/>
              <a:t>2014-09-03</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6F21DCC8-D7C5-4EAC-B7E7-3D71E64C6DDE}" type="slidenum">
              <a:rPr lang="pl-PL" smtClean="0"/>
              <a:pPr/>
              <a:t>‹#›</a:t>
            </a:fld>
            <a:endParaRPr lang="pl-PL"/>
          </a:p>
        </p:txBody>
      </p:sp>
      <p:sp>
        <p:nvSpPr>
          <p:cNvPr id="11" name="Symbol zastępczy zawartości 10"/>
          <p:cNvSpPr>
            <a:spLocks noGrp="1"/>
          </p:cNvSpPr>
          <p:nvPr>
            <p:ph sz="quarter" idx="2"/>
          </p:nvPr>
        </p:nvSpPr>
        <p:spPr>
          <a:xfrm>
            <a:off x="457200" y="2362200"/>
            <a:ext cx="3657600" cy="38862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quarter" idx="4"/>
          </p:nvPr>
        </p:nvSpPr>
        <p:spPr>
          <a:xfrm>
            <a:off x="4371975" y="2362200"/>
            <a:ext cx="3657600" cy="38862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2" name="Symbol zastępczy teks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
        <p:nvSpPr>
          <p:cNvPr id="14" name="Symbol zastępczy teks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6" name="Symbol zastępczy daty 5"/>
          <p:cNvSpPr>
            <a:spLocks noGrp="1"/>
          </p:cNvSpPr>
          <p:nvPr>
            <p:ph type="dt" sz="half" idx="10"/>
          </p:nvPr>
        </p:nvSpPr>
        <p:spPr/>
        <p:txBody>
          <a:bodyPr rtlCol="0"/>
          <a:lstStyle/>
          <a:p>
            <a:fld id="{E29900E3-725B-4818-B76A-567A80DCEAF2}" type="datetimeFigureOut">
              <a:rPr lang="pl-PL" smtClean="0"/>
              <a:pPr/>
              <a:t>2014-09-03</a:t>
            </a:fld>
            <a:endParaRPr lang="pl-PL"/>
          </a:p>
        </p:txBody>
      </p:sp>
      <p:sp>
        <p:nvSpPr>
          <p:cNvPr id="7" name="Symbol zastępczy numeru slajdu 6"/>
          <p:cNvSpPr>
            <a:spLocks noGrp="1"/>
          </p:cNvSpPr>
          <p:nvPr>
            <p:ph type="sldNum" sz="quarter" idx="11"/>
          </p:nvPr>
        </p:nvSpPr>
        <p:spPr/>
        <p:txBody>
          <a:bodyPr rtlCol="0"/>
          <a:lstStyle/>
          <a:p>
            <a:fld id="{6F21DCC8-D7C5-4EAC-B7E7-3D71E64C6DDE}" type="slidenum">
              <a:rPr lang="pl-PL" smtClean="0"/>
              <a:pPr/>
              <a:t>‹#›</a:t>
            </a:fld>
            <a:endParaRPr lang="pl-PL"/>
          </a:p>
        </p:txBody>
      </p:sp>
      <p:sp>
        <p:nvSpPr>
          <p:cNvPr id="8" name="Symbol zastępczy stopki 7"/>
          <p:cNvSpPr>
            <a:spLocks noGrp="1"/>
          </p:cNvSpPr>
          <p:nvPr>
            <p:ph type="ftr" sz="quarter" idx="12"/>
          </p:nvPr>
        </p:nvSpPr>
        <p:spPr/>
        <p:txBody>
          <a:bodyPr rtlCol="0"/>
          <a:lstStyle/>
          <a:p>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E29900E3-725B-4818-B76A-567A80DCEAF2}" type="datetimeFigureOut">
              <a:rPr lang="pl-PL" smtClean="0"/>
              <a:pPr/>
              <a:t>2014-09-03</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6F21DCC8-D7C5-4EAC-B7E7-3D71E64C6DDE}"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1">
        <a:schemeClr val="bg1"/>
      </p:bgRef>
    </p:bg>
    <p:spTree>
      <p:nvGrpSpPr>
        <p:cNvPr id="1" name=""/>
        <p:cNvGrpSpPr/>
        <p:nvPr/>
      </p:nvGrpSpPr>
      <p:grpSpPr>
        <a:xfrm>
          <a:off x="0" y="0"/>
          <a:ext cx="0" cy="0"/>
          <a:chOff x="0" y="0"/>
          <a:chExt cx="0" cy="0"/>
        </a:xfrm>
      </p:grpSpPr>
      <p:sp>
        <p:nvSpPr>
          <p:cNvPr id="10" name="Łącznik prostoliniowy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ytuł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8" name="Łącznik prostoliniowy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Łącznik prostoliniowy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Łącznik prostoliniowy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rostokąt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Łącznik prostoliniowy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ipsa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ymbol zastępczy zawartości 17"/>
          <p:cNvSpPr>
            <a:spLocks noGrp="1"/>
          </p:cNvSpPr>
          <p:nvPr>
            <p:ph sz="quarter" idx="1"/>
          </p:nvPr>
        </p:nvSpPr>
        <p:spPr>
          <a:xfrm>
            <a:off x="304800" y="274320"/>
            <a:ext cx="5638800" cy="6327648"/>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21" name="Symbol zastępczy daty 20"/>
          <p:cNvSpPr>
            <a:spLocks noGrp="1"/>
          </p:cNvSpPr>
          <p:nvPr>
            <p:ph type="dt" sz="half" idx="14"/>
          </p:nvPr>
        </p:nvSpPr>
        <p:spPr/>
        <p:txBody>
          <a:bodyPr rtlCol="0"/>
          <a:lstStyle/>
          <a:p>
            <a:fld id="{E29900E3-725B-4818-B76A-567A80DCEAF2}" type="datetimeFigureOut">
              <a:rPr lang="pl-PL" smtClean="0"/>
              <a:pPr/>
              <a:t>2014-09-03</a:t>
            </a:fld>
            <a:endParaRPr lang="pl-PL"/>
          </a:p>
        </p:txBody>
      </p:sp>
      <p:sp>
        <p:nvSpPr>
          <p:cNvPr id="22" name="Symbol zastępczy numeru slajdu 21"/>
          <p:cNvSpPr>
            <a:spLocks noGrp="1"/>
          </p:cNvSpPr>
          <p:nvPr>
            <p:ph type="sldNum" sz="quarter" idx="15"/>
          </p:nvPr>
        </p:nvSpPr>
        <p:spPr/>
        <p:txBody>
          <a:bodyPr rtlCol="0"/>
          <a:lstStyle/>
          <a:p>
            <a:fld id="{6F21DCC8-D7C5-4EAC-B7E7-3D71E64C6DDE}" type="slidenum">
              <a:rPr lang="pl-PL" smtClean="0"/>
              <a:pPr/>
              <a:t>‹#›</a:t>
            </a:fld>
            <a:endParaRPr lang="pl-PL"/>
          </a:p>
        </p:txBody>
      </p:sp>
      <p:sp>
        <p:nvSpPr>
          <p:cNvPr id="23" name="Symbol zastępczy stopki 22"/>
          <p:cNvSpPr>
            <a:spLocks noGrp="1"/>
          </p:cNvSpPr>
          <p:nvPr>
            <p:ph type="ftr" sz="quarter" idx="16"/>
          </p:nvPr>
        </p:nvSpPr>
        <p:spPr/>
        <p:txBody>
          <a:bodyPr rtlCol="0"/>
          <a:lstStyle/>
          <a:p>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9" name="Łącznik prostoliniowy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ipsa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ytuł 1"/>
          <p:cNvSpPr>
            <a:spLocks noGrp="1"/>
          </p:cNvSpPr>
          <p:nvPr>
            <p:ph type="title"/>
          </p:nvPr>
        </p:nvSpPr>
        <p:spPr>
          <a:xfrm rot="5400000">
            <a:off x="3350133" y="3200400"/>
            <a:ext cx="6309360" cy="457200"/>
          </a:xfrm>
        </p:spPr>
        <p:txBody>
          <a:bodyPr anchor="b"/>
          <a:lstStyle>
            <a:lvl1pPr algn="l">
              <a:buNone/>
              <a:defRPr sz="2000" b="1"/>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pl-PL" smtClean="0"/>
              <a:t>Kliknij ikonę, aby dodać obraz</a:t>
            </a:r>
            <a:endParaRPr kumimoji="0" lang="en-US" dirty="0"/>
          </a:p>
        </p:txBody>
      </p:sp>
      <p:sp>
        <p:nvSpPr>
          <p:cNvPr id="4" name="Symbol zastępczy teks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pl-PL" smtClean="0"/>
              <a:t>Kliknij, aby edytować style wzorca tekstu</a:t>
            </a:r>
          </a:p>
        </p:txBody>
      </p:sp>
      <p:sp>
        <p:nvSpPr>
          <p:cNvPr id="10" name="Łącznik prostoliniowy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Prostokąt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Łącznik prostoliniowy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Łącznik prostoliniowy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Łącznik prostoliniowy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ymbol zastępczy daty 16"/>
          <p:cNvSpPr>
            <a:spLocks noGrp="1"/>
          </p:cNvSpPr>
          <p:nvPr>
            <p:ph type="dt" sz="half" idx="10"/>
          </p:nvPr>
        </p:nvSpPr>
        <p:spPr/>
        <p:txBody>
          <a:bodyPr rtlCol="0"/>
          <a:lstStyle/>
          <a:p>
            <a:fld id="{E29900E3-725B-4818-B76A-567A80DCEAF2}" type="datetimeFigureOut">
              <a:rPr lang="pl-PL" smtClean="0"/>
              <a:pPr/>
              <a:t>2014-09-03</a:t>
            </a:fld>
            <a:endParaRPr lang="pl-PL"/>
          </a:p>
        </p:txBody>
      </p:sp>
      <p:sp>
        <p:nvSpPr>
          <p:cNvPr id="18" name="Symbol zastępczy numeru slajdu 17"/>
          <p:cNvSpPr>
            <a:spLocks noGrp="1"/>
          </p:cNvSpPr>
          <p:nvPr>
            <p:ph type="sldNum" sz="quarter" idx="11"/>
          </p:nvPr>
        </p:nvSpPr>
        <p:spPr/>
        <p:txBody>
          <a:bodyPr rtlCol="0"/>
          <a:lstStyle/>
          <a:p>
            <a:fld id="{6F21DCC8-D7C5-4EAC-B7E7-3D71E64C6DDE}" type="slidenum">
              <a:rPr lang="pl-PL" smtClean="0"/>
              <a:pPr/>
              <a:t>‹#›</a:t>
            </a:fld>
            <a:endParaRPr lang="pl-PL"/>
          </a:p>
        </p:txBody>
      </p:sp>
      <p:sp>
        <p:nvSpPr>
          <p:cNvPr id="21" name="Symbol zastępczy stopki 20"/>
          <p:cNvSpPr>
            <a:spLocks noGrp="1"/>
          </p:cNvSpPr>
          <p:nvPr>
            <p:ph type="ftr" sz="quarter" idx="12"/>
          </p:nvPr>
        </p:nvSpPr>
        <p:spPr/>
        <p:txBody>
          <a:bodyPr rtlCol="0"/>
          <a:lstStyle/>
          <a:p>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Łącznik prostoliniowy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ymbol zastępczy tytułu 21"/>
          <p:cNvSpPr>
            <a:spLocks noGrp="1"/>
          </p:cNvSpPr>
          <p:nvPr>
            <p:ph type="title"/>
          </p:nvPr>
        </p:nvSpPr>
        <p:spPr>
          <a:xfrm>
            <a:off x="457200" y="274638"/>
            <a:ext cx="7467600" cy="1143000"/>
          </a:xfrm>
          <a:prstGeom prst="rect">
            <a:avLst/>
          </a:prstGeom>
        </p:spPr>
        <p:txBody>
          <a:bodyPr vert="horz" anchor="b">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29900E3-725B-4818-B76A-567A80DCEAF2}" type="datetimeFigureOut">
              <a:rPr lang="pl-PL" smtClean="0"/>
              <a:pPr/>
              <a:t>2014-09-03</a:t>
            </a:fld>
            <a:endParaRPr lang="pl-PL"/>
          </a:p>
        </p:txBody>
      </p:sp>
      <p:sp>
        <p:nvSpPr>
          <p:cNvPr id="3" name="Symbol zastępczy stopki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pl-PL"/>
          </a:p>
        </p:txBody>
      </p:sp>
      <p:sp>
        <p:nvSpPr>
          <p:cNvPr id="7" name="Łącznik prostoliniowy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Łącznik prostoliniowy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Prostokąt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Łącznik prostoliniowy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a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ymbol zastępczy numeru slajdu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F21DCC8-D7C5-4EAC-B7E7-3D71E64C6DDE}"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2339752" y="1916832"/>
            <a:ext cx="6172200" cy="1894362"/>
          </a:xfrm>
        </p:spPr>
        <p:txBody>
          <a:bodyPr>
            <a:normAutofit/>
          </a:bodyPr>
          <a:lstStyle/>
          <a:p>
            <a:r>
              <a:rPr lang="pl-PL" dirty="0" smtClean="0"/>
              <a:t>Age management </a:t>
            </a:r>
            <a:r>
              <a:rPr lang="en-US" dirty="0" smtClean="0"/>
              <a:t>in </a:t>
            </a:r>
            <a:r>
              <a:rPr lang="en-US" dirty="0"/>
              <a:t>Poland</a:t>
            </a:r>
            <a:endParaRPr lang="pl-PL" dirty="0"/>
          </a:p>
        </p:txBody>
      </p:sp>
      <p:sp>
        <p:nvSpPr>
          <p:cNvPr id="3" name="Podtytuł 2"/>
          <p:cNvSpPr>
            <a:spLocks noGrp="1"/>
          </p:cNvSpPr>
          <p:nvPr>
            <p:ph type="subTitle" idx="1"/>
          </p:nvPr>
        </p:nvSpPr>
        <p:spPr>
          <a:xfrm>
            <a:off x="2286000" y="4581128"/>
            <a:ext cx="6172200" cy="1793794"/>
          </a:xfrm>
        </p:spPr>
        <p:txBody>
          <a:bodyPr>
            <a:normAutofit fontScale="92500" lnSpcReduction="20000"/>
          </a:bodyPr>
          <a:lstStyle/>
          <a:p>
            <a:r>
              <a:rPr lang="en-GB" sz="2400" dirty="0" err="1" smtClean="0">
                <a:solidFill>
                  <a:schemeClr val="accent6">
                    <a:lumMod val="75000"/>
                  </a:schemeClr>
                </a:solidFill>
              </a:rPr>
              <a:t>Katarzyna</a:t>
            </a:r>
            <a:r>
              <a:rPr lang="en-GB" sz="2400" dirty="0" smtClean="0">
                <a:solidFill>
                  <a:schemeClr val="accent6">
                    <a:lumMod val="75000"/>
                  </a:schemeClr>
                </a:solidFill>
              </a:rPr>
              <a:t> </a:t>
            </a:r>
            <a:r>
              <a:rPr lang="en-GB" sz="2400" dirty="0" err="1" smtClean="0">
                <a:solidFill>
                  <a:schemeClr val="accent6">
                    <a:lumMod val="75000"/>
                  </a:schemeClr>
                </a:solidFill>
              </a:rPr>
              <a:t>Hildt-Ciupińska</a:t>
            </a:r>
            <a:endParaRPr lang="en-GB" sz="2400" dirty="0" smtClean="0">
              <a:solidFill>
                <a:schemeClr val="accent6">
                  <a:lumMod val="75000"/>
                </a:schemeClr>
              </a:solidFill>
            </a:endParaRPr>
          </a:p>
          <a:p>
            <a:endParaRPr lang="en-GB" sz="2400" dirty="0" smtClean="0">
              <a:solidFill>
                <a:schemeClr val="accent6">
                  <a:lumMod val="75000"/>
                </a:schemeClr>
              </a:solidFill>
            </a:endParaRPr>
          </a:p>
          <a:p>
            <a:r>
              <a:rPr lang="en-GB" dirty="0" smtClean="0"/>
              <a:t>Central Institute for Labour Protection – National Research Institute</a:t>
            </a:r>
          </a:p>
          <a:p>
            <a:r>
              <a:rPr lang="en-GB" smtClean="0"/>
              <a:t>Department </a:t>
            </a:r>
            <a:r>
              <a:rPr lang="en-GB" dirty="0" smtClean="0"/>
              <a:t>of Ergonomics, Laboratory of Physiology and Hygiene at Work</a:t>
            </a:r>
            <a:endParaRPr lang="en-GB" dirty="0"/>
          </a:p>
        </p:txBody>
      </p:sp>
      <p:grpSp>
        <p:nvGrpSpPr>
          <p:cNvPr id="4" name="Group 5"/>
          <p:cNvGrpSpPr>
            <a:grpSpLocks/>
          </p:cNvGrpSpPr>
          <p:nvPr/>
        </p:nvGrpSpPr>
        <p:grpSpPr bwMode="auto">
          <a:xfrm>
            <a:off x="7256078" y="6554722"/>
            <a:ext cx="1725613" cy="215900"/>
            <a:chOff x="4558" y="4110"/>
            <a:chExt cx="1087" cy="136"/>
          </a:xfrm>
        </p:grpSpPr>
        <p:pic>
          <p:nvPicPr>
            <p:cNvPr id="5"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849469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ytuł 1"/>
          <p:cNvSpPr>
            <a:spLocks noGrp="1"/>
          </p:cNvSpPr>
          <p:nvPr>
            <p:ph type="title"/>
          </p:nvPr>
        </p:nvSpPr>
        <p:spPr>
          <a:xfrm>
            <a:off x="395536" y="404665"/>
            <a:ext cx="8229600" cy="792088"/>
          </a:xfrm>
        </p:spPr>
        <p:txBody>
          <a:bodyPr/>
          <a:lstStyle/>
          <a:p>
            <a:r>
              <a:rPr lang="pl-PL" sz="2600" b="1" dirty="0" err="1" smtClean="0"/>
              <a:t>Material</a:t>
            </a:r>
            <a:endParaRPr lang="pl-PL" sz="2600" b="1" dirty="0" smtClean="0"/>
          </a:p>
        </p:txBody>
      </p:sp>
      <p:sp>
        <p:nvSpPr>
          <p:cNvPr id="24579" name="Symbol zastępczy zawartości 2"/>
          <p:cNvSpPr>
            <a:spLocks noGrp="1"/>
          </p:cNvSpPr>
          <p:nvPr>
            <p:ph sz="quarter" idx="1"/>
          </p:nvPr>
        </p:nvSpPr>
        <p:spPr>
          <a:xfrm>
            <a:off x="457200" y="1412875"/>
            <a:ext cx="8229600" cy="5111750"/>
          </a:xfrm>
        </p:spPr>
        <p:txBody>
          <a:bodyPr>
            <a:normAutofit fontScale="92500"/>
          </a:bodyPr>
          <a:lstStyle/>
          <a:p>
            <a:pPr marL="342900" lvl="1" indent="-342900">
              <a:lnSpc>
                <a:spcPct val="150000"/>
              </a:lnSpc>
              <a:buFont typeface="Arial" charset="0"/>
              <a:buChar char="•"/>
              <a:defRPr/>
            </a:pPr>
            <a:r>
              <a:rPr lang="pl-PL" sz="2400" b="1" dirty="0" smtClean="0"/>
              <a:t>200 </a:t>
            </a:r>
            <a:r>
              <a:rPr lang="pl-PL" sz="2400" b="1" dirty="0" err="1" smtClean="0"/>
              <a:t>Polish</a:t>
            </a:r>
            <a:r>
              <a:rPr lang="pl-PL" sz="2400" b="1" dirty="0" smtClean="0"/>
              <a:t> enterprises </a:t>
            </a:r>
            <a:r>
              <a:rPr lang="pl-PL" sz="2400" dirty="0" err="1" smtClean="0"/>
              <a:t>were</a:t>
            </a:r>
            <a:r>
              <a:rPr lang="pl-PL" sz="2400" dirty="0" smtClean="0"/>
              <a:t> </a:t>
            </a:r>
            <a:r>
              <a:rPr lang="pl-PL" sz="2400" dirty="0" err="1" smtClean="0"/>
              <a:t>selected</a:t>
            </a:r>
            <a:r>
              <a:rPr lang="pl-PL" sz="2400" dirty="0" smtClean="0"/>
              <a:t> with 3 </a:t>
            </a:r>
            <a:r>
              <a:rPr lang="pl-PL" sz="2400" dirty="0" err="1" smtClean="0"/>
              <a:t>key</a:t>
            </a:r>
            <a:r>
              <a:rPr lang="pl-PL" sz="2400" dirty="0" smtClean="0"/>
              <a:t> </a:t>
            </a:r>
            <a:r>
              <a:rPr lang="pl-PL" sz="2400" dirty="0" err="1" smtClean="0"/>
              <a:t>features</a:t>
            </a:r>
            <a:r>
              <a:rPr lang="pl-PL" sz="2400" dirty="0" smtClean="0"/>
              <a:t>:</a:t>
            </a:r>
          </a:p>
          <a:p>
            <a:pPr marL="723900" lvl="1" indent="-273050">
              <a:lnSpc>
                <a:spcPct val="150000"/>
              </a:lnSpc>
            </a:pPr>
            <a:r>
              <a:rPr lang="pl-PL" sz="2400" dirty="0" smtClean="0"/>
              <a:t>5 </a:t>
            </a:r>
            <a:r>
              <a:rPr lang="pl-PL" sz="2400" dirty="0" err="1" smtClean="0"/>
              <a:t>selected</a:t>
            </a:r>
            <a:r>
              <a:rPr lang="pl-PL" sz="2400" dirty="0" smtClean="0"/>
              <a:t> </a:t>
            </a:r>
            <a:r>
              <a:rPr lang="pl-PL" sz="2400" dirty="0" err="1" smtClean="0"/>
              <a:t>sectors</a:t>
            </a:r>
            <a:r>
              <a:rPr lang="pl-PL" sz="2400" dirty="0" smtClean="0"/>
              <a:t>: Manufacturing, Construction, Trade, Health </a:t>
            </a:r>
            <a:r>
              <a:rPr lang="pl-PL" sz="2400" dirty="0" err="1" smtClean="0"/>
              <a:t>care</a:t>
            </a:r>
            <a:r>
              <a:rPr lang="pl-PL" sz="2400" dirty="0" smtClean="0"/>
              <a:t>, Administration; </a:t>
            </a:r>
            <a:r>
              <a:rPr lang="pl-PL" sz="2400" dirty="0"/>
              <a:t>The </a:t>
            </a:r>
            <a:r>
              <a:rPr lang="pl-PL" sz="2400" dirty="0" err="1"/>
              <a:t>large</a:t>
            </a:r>
            <a:r>
              <a:rPr lang="pl-PL" sz="2400" dirty="0"/>
              <a:t> </a:t>
            </a:r>
            <a:r>
              <a:rPr lang="pl-PL" sz="2400" dirty="0" err="1"/>
              <a:t>number</a:t>
            </a:r>
            <a:r>
              <a:rPr lang="pl-PL" sz="2400" dirty="0"/>
              <a:t> of </a:t>
            </a:r>
            <a:r>
              <a:rPr lang="pl-PL" sz="2400" dirty="0" err="1"/>
              <a:t>older</a:t>
            </a:r>
            <a:r>
              <a:rPr lang="pl-PL" sz="2400" dirty="0"/>
              <a:t> </a:t>
            </a:r>
            <a:r>
              <a:rPr lang="pl-PL" sz="2400" dirty="0" err="1"/>
              <a:t>workers</a:t>
            </a:r>
            <a:r>
              <a:rPr lang="pl-PL" sz="2400" dirty="0"/>
              <a:t> in Poland </a:t>
            </a:r>
            <a:r>
              <a:rPr lang="pl-PL" sz="2400" dirty="0" err="1"/>
              <a:t>is</a:t>
            </a:r>
            <a:r>
              <a:rPr lang="pl-PL" sz="2400" dirty="0"/>
              <a:t> </a:t>
            </a:r>
            <a:r>
              <a:rPr lang="pl-PL" sz="2400" dirty="0" err="1"/>
              <a:t>working</a:t>
            </a:r>
            <a:r>
              <a:rPr lang="pl-PL" sz="2400" dirty="0"/>
              <a:t> in </a:t>
            </a:r>
            <a:r>
              <a:rPr lang="pl-PL" sz="2400" dirty="0" err="1"/>
              <a:t>these</a:t>
            </a:r>
            <a:r>
              <a:rPr lang="pl-PL" sz="2400" dirty="0"/>
              <a:t> </a:t>
            </a:r>
            <a:r>
              <a:rPr lang="pl-PL" sz="2400" dirty="0" err="1" smtClean="0"/>
              <a:t>sectors</a:t>
            </a:r>
            <a:endParaRPr lang="pl-PL" sz="2400" dirty="0" smtClean="0"/>
          </a:p>
          <a:p>
            <a:pPr lvl="1">
              <a:lnSpc>
                <a:spcPct val="150000"/>
              </a:lnSpc>
              <a:defRPr/>
            </a:pPr>
            <a:r>
              <a:rPr lang="pl-PL" sz="2400" dirty="0" smtClean="0"/>
              <a:t>the </a:t>
            </a:r>
            <a:r>
              <a:rPr lang="pl-PL" sz="2400" dirty="0" err="1" smtClean="0"/>
              <a:t>size</a:t>
            </a:r>
            <a:r>
              <a:rPr lang="pl-PL" sz="2400" dirty="0" smtClean="0"/>
              <a:t> of </a:t>
            </a:r>
            <a:r>
              <a:rPr lang="pl-PL" sz="2400" dirty="0" err="1"/>
              <a:t>employment</a:t>
            </a:r>
            <a:r>
              <a:rPr lang="pl-PL" sz="2400" dirty="0"/>
              <a:t> </a:t>
            </a:r>
            <a:r>
              <a:rPr lang="pl-PL" sz="2400" dirty="0" smtClean="0"/>
              <a:t>: small (9-49), medium (50-249), </a:t>
            </a:r>
            <a:r>
              <a:rPr lang="pl-PL" sz="2400" dirty="0" err="1" smtClean="0"/>
              <a:t>large</a:t>
            </a:r>
            <a:r>
              <a:rPr lang="pl-PL" sz="2400" dirty="0" smtClean="0"/>
              <a:t> (&gt;249) enterprises</a:t>
            </a:r>
          </a:p>
          <a:p>
            <a:pPr lvl="1">
              <a:lnSpc>
                <a:spcPct val="150000"/>
              </a:lnSpc>
              <a:defRPr/>
            </a:pPr>
            <a:r>
              <a:rPr lang="pl-PL" sz="2400" dirty="0" err="1" smtClean="0"/>
              <a:t>location</a:t>
            </a:r>
            <a:r>
              <a:rPr lang="pl-PL" sz="2400" dirty="0" smtClean="0"/>
              <a:t> </a:t>
            </a:r>
            <a:r>
              <a:rPr lang="pl-PL" sz="2400" dirty="0"/>
              <a:t>of </a:t>
            </a:r>
            <a:r>
              <a:rPr lang="pl-PL" sz="2400" dirty="0" smtClean="0"/>
              <a:t>enterprises (</a:t>
            </a:r>
            <a:r>
              <a:rPr lang="pl-PL" sz="2400" dirty="0" err="1" smtClean="0"/>
              <a:t>province</a:t>
            </a:r>
            <a:r>
              <a:rPr lang="pl-PL" sz="2400" dirty="0" smtClean="0"/>
              <a:t>)</a:t>
            </a:r>
          </a:p>
          <a:p>
            <a:pPr marL="355600" lvl="1" indent="-355600">
              <a:lnSpc>
                <a:spcPct val="150000"/>
              </a:lnSpc>
              <a:buFont typeface="Arial" pitchFamily="34" charset="0"/>
              <a:buChar char="•"/>
              <a:defRPr/>
            </a:pPr>
            <a:r>
              <a:rPr lang="pl-PL" sz="2400" b="1" dirty="0" smtClean="0"/>
              <a:t>500 </a:t>
            </a:r>
            <a:r>
              <a:rPr lang="pl-PL" sz="2400" b="1" dirty="0" err="1" smtClean="0"/>
              <a:t>older</a:t>
            </a:r>
            <a:r>
              <a:rPr lang="pl-PL" sz="2400" b="1" dirty="0" smtClean="0"/>
              <a:t> </a:t>
            </a:r>
            <a:r>
              <a:rPr lang="pl-PL" sz="2400" b="1" dirty="0" err="1" smtClean="0"/>
              <a:t>workers</a:t>
            </a:r>
            <a:r>
              <a:rPr lang="pl-PL" sz="2400" b="1" dirty="0" smtClean="0"/>
              <a:t> </a:t>
            </a:r>
            <a:r>
              <a:rPr lang="pl-PL" sz="2400" dirty="0" smtClean="0"/>
              <a:t>(in the same </a:t>
            </a:r>
            <a:r>
              <a:rPr lang="pl-PL" sz="2400" dirty="0" err="1" smtClean="0"/>
              <a:t>sectors</a:t>
            </a:r>
            <a:r>
              <a:rPr lang="pl-PL" sz="2400" dirty="0" smtClean="0"/>
              <a:t>)</a:t>
            </a:r>
            <a:endParaRPr lang="pl-PL" dirty="0" smtClean="0"/>
          </a:p>
          <a:p>
            <a:pPr>
              <a:lnSpc>
                <a:spcPct val="150000"/>
              </a:lnSpc>
              <a:buFont typeface="Arial" charset="0"/>
              <a:buNone/>
              <a:defRPr/>
            </a:pPr>
            <a:r>
              <a:rPr lang="pl-PL" sz="2800" dirty="0" smtClean="0"/>
              <a:t>	</a:t>
            </a:r>
          </a:p>
        </p:txBody>
      </p:sp>
      <p:grpSp>
        <p:nvGrpSpPr>
          <p:cNvPr id="5" name="Group 5"/>
          <p:cNvGrpSpPr>
            <a:grpSpLocks/>
          </p:cNvGrpSpPr>
          <p:nvPr/>
        </p:nvGrpSpPr>
        <p:grpSpPr bwMode="auto">
          <a:xfrm>
            <a:off x="7256078" y="6554722"/>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429577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457200" y="404664"/>
            <a:ext cx="8003232" cy="6069288"/>
          </a:xfrm>
        </p:spPr>
        <p:txBody>
          <a:bodyPr>
            <a:normAutofit/>
          </a:bodyPr>
          <a:lstStyle/>
          <a:p>
            <a:pPr marL="0" indent="0">
              <a:buNone/>
              <a:defRPr/>
            </a:pPr>
            <a:r>
              <a:rPr lang="en-GB" b="1" dirty="0" smtClean="0">
                <a:solidFill>
                  <a:srgbClr val="000099"/>
                </a:solidFill>
                <a:latin typeface="+mj-lt"/>
              </a:rPr>
              <a:t>Results (1)</a:t>
            </a:r>
            <a:endParaRPr lang="pl-PL" b="1" dirty="0" smtClean="0">
              <a:solidFill>
                <a:srgbClr val="000099"/>
              </a:solidFill>
              <a:latin typeface="+mj-lt"/>
            </a:endParaRPr>
          </a:p>
          <a:p>
            <a:pPr marL="0" indent="0">
              <a:buNone/>
              <a:defRPr/>
            </a:pPr>
            <a:endParaRPr lang="en-GB" b="1" dirty="0" smtClean="0">
              <a:solidFill>
                <a:srgbClr val="000099"/>
              </a:solidFill>
              <a:latin typeface="+mj-lt"/>
            </a:endParaRPr>
          </a:p>
          <a:p>
            <a:pPr marL="357188" indent="-357188" algn="just">
              <a:buFont typeface="+mj-lt"/>
              <a:buAutoNum type="arabicPeriod"/>
            </a:pPr>
            <a:r>
              <a:rPr lang="en-GB" sz="2000" dirty="0" smtClean="0"/>
              <a:t>In the total number of persons employed in 200 surveyed</a:t>
            </a:r>
            <a:r>
              <a:rPr lang="pl-PL" sz="2000" smtClean="0"/>
              <a:t> </a:t>
            </a:r>
            <a:r>
              <a:rPr lang="en-GB" sz="2000" smtClean="0"/>
              <a:t>companies</a:t>
            </a:r>
            <a:r>
              <a:rPr lang="pl-PL" sz="2000" dirty="0" smtClean="0"/>
              <a:t>,</a:t>
            </a:r>
            <a:r>
              <a:rPr lang="en-GB" sz="2000" dirty="0" smtClean="0"/>
              <a:t> </a:t>
            </a:r>
            <a:r>
              <a:rPr lang="pl-PL" sz="2000" dirty="0" smtClean="0"/>
              <a:t>    </a:t>
            </a:r>
            <a:r>
              <a:rPr lang="en-GB" sz="2000" dirty="0" smtClean="0"/>
              <a:t>23%</a:t>
            </a:r>
            <a:r>
              <a:rPr lang="pl-PL" sz="2000" dirty="0"/>
              <a:t> </a:t>
            </a:r>
            <a:r>
              <a:rPr lang="en-GB" sz="2000" dirty="0" smtClean="0"/>
              <a:t>were older workers. </a:t>
            </a:r>
            <a:endParaRPr lang="pl-PL" sz="2000" dirty="0" smtClean="0"/>
          </a:p>
          <a:p>
            <a:pPr marL="357188" indent="-357188" algn="just">
              <a:buFont typeface="+mj-lt"/>
              <a:buAutoNum type="arabicPeriod"/>
            </a:pPr>
            <a:endParaRPr lang="pl-PL" sz="2000" dirty="0"/>
          </a:p>
          <a:p>
            <a:pPr marL="357188" indent="-357188" algn="just">
              <a:buFont typeface="+mj-lt"/>
              <a:buAutoNum type="arabicPeriod"/>
            </a:pPr>
            <a:r>
              <a:rPr lang="en-GB" sz="2000" dirty="0" smtClean="0"/>
              <a:t>Special programmes aimed at employing people aged over 50 were implemented in less than 10% of the enterprises. </a:t>
            </a:r>
            <a:endParaRPr lang="pl-PL" sz="2000" dirty="0" smtClean="0"/>
          </a:p>
          <a:p>
            <a:pPr marL="357188" indent="-357188" algn="just">
              <a:buFont typeface="+mj-lt"/>
              <a:buAutoNum type="arabicPeriod"/>
            </a:pPr>
            <a:endParaRPr lang="en-GB" sz="2000" dirty="0" smtClean="0"/>
          </a:p>
          <a:p>
            <a:pPr marL="342852" indent="-342852" algn="just">
              <a:buFont typeface="+mj-lt"/>
              <a:buAutoNum type="arabicPeriod"/>
              <a:defRPr/>
            </a:pPr>
            <a:r>
              <a:rPr lang="en-GB" sz="2000" dirty="0" smtClean="0"/>
              <a:t>Less </a:t>
            </a:r>
            <a:r>
              <a:rPr lang="en-GB" sz="2000" dirty="0"/>
              <a:t>than half of older workers (45</a:t>
            </a:r>
            <a:r>
              <a:rPr lang="en-GB" sz="2000" dirty="0" smtClean="0"/>
              <a:t>%) </a:t>
            </a:r>
            <a:r>
              <a:rPr lang="en-GB" sz="2000" dirty="0"/>
              <a:t>declared that they had a possibility to </a:t>
            </a:r>
            <a:r>
              <a:rPr lang="en-GB" sz="2000" dirty="0" smtClean="0"/>
              <a:t>work flexible </a:t>
            </a:r>
            <a:r>
              <a:rPr lang="en-GB" sz="2000" dirty="0"/>
              <a:t>hours. </a:t>
            </a:r>
            <a:endParaRPr lang="pl-PL" sz="2000" dirty="0" smtClean="0"/>
          </a:p>
          <a:p>
            <a:pPr marL="342852" indent="-342852" algn="just">
              <a:buFont typeface="+mj-lt"/>
              <a:buAutoNum type="arabicPeriod"/>
              <a:defRPr/>
            </a:pPr>
            <a:endParaRPr lang="en-GB" sz="2000" dirty="0" smtClean="0"/>
          </a:p>
          <a:p>
            <a:pPr marL="342852" indent="-342852" algn="just">
              <a:buFont typeface="+mj-lt"/>
              <a:buAutoNum type="arabicPeriod"/>
              <a:defRPr/>
            </a:pPr>
            <a:r>
              <a:rPr lang="en-GB" sz="2000" dirty="0" smtClean="0"/>
              <a:t>Only 25% of the 50+ workers confirmed that their companies offered special trainings addressed to them. </a:t>
            </a:r>
          </a:p>
          <a:p>
            <a:endParaRPr lang="en-GB" dirty="0"/>
          </a:p>
        </p:txBody>
      </p:sp>
      <p:grpSp>
        <p:nvGrpSpPr>
          <p:cNvPr id="4" name="Group 5"/>
          <p:cNvGrpSpPr>
            <a:grpSpLocks/>
          </p:cNvGrpSpPr>
          <p:nvPr/>
        </p:nvGrpSpPr>
        <p:grpSpPr bwMode="auto">
          <a:xfrm>
            <a:off x="7308304" y="6556328"/>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1651019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457200" y="404664"/>
            <a:ext cx="7467600" cy="6069288"/>
          </a:xfrm>
        </p:spPr>
        <p:txBody>
          <a:bodyPr>
            <a:normAutofit/>
          </a:bodyPr>
          <a:lstStyle/>
          <a:p>
            <a:pPr marL="0" indent="0">
              <a:buNone/>
              <a:defRPr/>
            </a:pPr>
            <a:r>
              <a:rPr lang="en-GB" b="1" dirty="0" smtClean="0">
                <a:solidFill>
                  <a:srgbClr val="000099"/>
                </a:solidFill>
              </a:rPr>
              <a:t>Results (2)</a:t>
            </a:r>
          </a:p>
          <a:p>
            <a:pPr marL="354013" indent="-354013">
              <a:buFont typeface="+mj-lt"/>
              <a:buAutoNum type="arabicPeriod" startAt="5"/>
              <a:defRPr/>
            </a:pPr>
            <a:endParaRPr lang="en-GB" sz="2000" dirty="0" smtClean="0"/>
          </a:p>
          <a:p>
            <a:pPr marL="457200" indent="-457200" algn="just">
              <a:buFont typeface="+mj-lt"/>
              <a:buAutoNum type="arabicPeriod" startAt="5"/>
              <a:defRPr/>
            </a:pPr>
            <a:r>
              <a:rPr lang="en-GB" sz="2000" dirty="0" smtClean="0"/>
              <a:t>More </a:t>
            </a:r>
            <a:r>
              <a:rPr lang="en-GB" sz="2000" dirty="0"/>
              <a:t>than 46% were involved in mentoring and nearly 38% declared they were trained by younger workers (especially in new information technologies</a:t>
            </a:r>
            <a:r>
              <a:rPr lang="en-GB" sz="2000" dirty="0" smtClean="0"/>
              <a:t>).</a:t>
            </a:r>
            <a:endParaRPr lang="pl-PL" sz="2000" dirty="0" smtClean="0"/>
          </a:p>
          <a:p>
            <a:pPr marL="342852" indent="-342852" algn="just">
              <a:buFont typeface="+mj-lt"/>
              <a:buAutoNum type="arabicPeriod" startAt="5"/>
              <a:defRPr/>
            </a:pPr>
            <a:endParaRPr lang="en-GB" sz="2000" dirty="0" smtClean="0"/>
          </a:p>
          <a:p>
            <a:pPr marL="342852" indent="-342852" algn="just">
              <a:buFont typeface="+mj-lt"/>
              <a:buAutoNum type="arabicPeriod" startAt="5"/>
              <a:defRPr/>
            </a:pPr>
            <a:r>
              <a:rPr lang="en-GB" sz="2000" b="1" dirty="0" smtClean="0"/>
              <a:t>The </a:t>
            </a:r>
            <a:r>
              <a:rPr lang="en-GB" sz="2000" b="1" dirty="0"/>
              <a:t>smallest number of activities was undertaken in health care and health </a:t>
            </a:r>
            <a:r>
              <a:rPr lang="en-GB" sz="2000" b="1" dirty="0" smtClean="0"/>
              <a:t>promotion. </a:t>
            </a:r>
            <a:r>
              <a:rPr lang="en-GB" sz="2000" dirty="0"/>
              <a:t>Less than a quarter of respondents had trainings on healthy lifestyle, and only 14% underwent trainings on ageing and the possibility of </a:t>
            </a:r>
            <a:r>
              <a:rPr lang="en-GB" sz="2000" dirty="0" smtClean="0"/>
              <a:t>delaying it.</a:t>
            </a:r>
            <a:endParaRPr lang="pl-PL" sz="2000" dirty="0" smtClean="0"/>
          </a:p>
          <a:p>
            <a:pPr marL="342852" indent="-342852" algn="just">
              <a:buFont typeface="+mj-lt"/>
              <a:buAutoNum type="arabicPeriod" startAt="5"/>
              <a:defRPr/>
            </a:pPr>
            <a:endParaRPr lang="en-GB" sz="2000" dirty="0" smtClean="0"/>
          </a:p>
          <a:p>
            <a:pPr marL="342852" indent="-342852" algn="just">
              <a:buFont typeface="+mj-lt"/>
              <a:buAutoNum type="arabicPeriod" startAt="5"/>
              <a:defRPr/>
            </a:pPr>
            <a:r>
              <a:rPr lang="en-GB" sz="2000" dirty="0" smtClean="0"/>
              <a:t>In </a:t>
            </a:r>
            <a:r>
              <a:rPr lang="en-GB" sz="2000" dirty="0"/>
              <a:t>general, the majority of activities addressing age management included the following sectors: Health care and Administration</a:t>
            </a:r>
            <a:r>
              <a:rPr lang="en-GB" sz="2000" dirty="0" smtClean="0"/>
              <a:t>.</a:t>
            </a:r>
          </a:p>
          <a:p>
            <a:endParaRPr lang="en-GB" dirty="0"/>
          </a:p>
        </p:txBody>
      </p:sp>
      <p:grpSp>
        <p:nvGrpSpPr>
          <p:cNvPr id="4" name="Group 5"/>
          <p:cNvGrpSpPr>
            <a:grpSpLocks/>
          </p:cNvGrpSpPr>
          <p:nvPr/>
        </p:nvGrpSpPr>
        <p:grpSpPr bwMode="auto">
          <a:xfrm>
            <a:off x="7386519" y="6537338"/>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697021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457200" y="476672"/>
            <a:ext cx="7467600" cy="5997280"/>
          </a:xfrm>
        </p:spPr>
        <p:txBody>
          <a:bodyPr>
            <a:normAutofit fontScale="40000" lnSpcReduction="20000"/>
          </a:bodyPr>
          <a:lstStyle/>
          <a:p>
            <a:pPr marL="0" indent="0">
              <a:buNone/>
              <a:defRPr/>
            </a:pPr>
            <a:r>
              <a:rPr lang="en-GB" sz="6000" b="1" dirty="0" smtClean="0">
                <a:solidFill>
                  <a:srgbClr val="000099"/>
                </a:solidFill>
                <a:latin typeface="+mj-lt"/>
              </a:rPr>
              <a:t>Results (3)</a:t>
            </a:r>
          </a:p>
          <a:p>
            <a:pPr marL="0" indent="0">
              <a:buNone/>
              <a:defRPr/>
            </a:pPr>
            <a:r>
              <a:rPr lang="en-GB" sz="2300" dirty="0" smtClean="0"/>
              <a:t> </a:t>
            </a:r>
          </a:p>
          <a:p>
            <a:pPr marL="742950" indent="-742950">
              <a:buFont typeface="+mj-lt"/>
              <a:buAutoNum type="arabicPeriod" startAt="8"/>
              <a:defRPr/>
            </a:pPr>
            <a:r>
              <a:rPr lang="en-GB" sz="4200" dirty="0" smtClean="0"/>
              <a:t>About </a:t>
            </a:r>
            <a:r>
              <a:rPr lang="en-GB" sz="4200" dirty="0"/>
              <a:t>one fifth of employees confirmed the need for activities targeted at older workers. Respondents divided different types of actions into several groups</a:t>
            </a:r>
            <a:r>
              <a:rPr lang="en-GB" sz="4200" dirty="0" smtClean="0"/>
              <a:t>:</a:t>
            </a:r>
          </a:p>
          <a:p>
            <a:pPr marL="866673" lvl="1" indent="-409537">
              <a:buFont typeface="Arial" pitchFamily="34" charset="0"/>
              <a:buChar char="•"/>
            </a:pPr>
            <a:r>
              <a:rPr lang="en-GB" sz="4200" dirty="0" smtClean="0"/>
              <a:t>skills development</a:t>
            </a:r>
          </a:p>
          <a:p>
            <a:pPr marL="866673" lvl="1" indent="-409537">
              <a:buFont typeface="Arial" pitchFamily="34" charset="0"/>
              <a:buChar char="•"/>
            </a:pPr>
            <a:r>
              <a:rPr lang="en-GB" sz="4200" dirty="0" smtClean="0"/>
              <a:t>computer </a:t>
            </a:r>
            <a:r>
              <a:rPr lang="en-GB" sz="4200" dirty="0"/>
              <a:t>courses and training in new </a:t>
            </a:r>
            <a:r>
              <a:rPr lang="en-GB" sz="4200" dirty="0" smtClean="0"/>
              <a:t>technologies</a:t>
            </a:r>
          </a:p>
          <a:p>
            <a:pPr marL="866673" lvl="1" indent="-409537">
              <a:buFont typeface="Arial" pitchFamily="34" charset="0"/>
              <a:buChar char="•"/>
            </a:pPr>
            <a:r>
              <a:rPr lang="en-GB" sz="4200" dirty="0" smtClean="0"/>
              <a:t>language courses</a:t>
            </a:r>
          </a:p>
          <a:p>
            <a:pPr marL="866673" lvl="1" indent="-409537">
              <a:buFont typeface="Arial" pitchFamily="34" charset="0"/>
              <a:buChar char="•"/>
            </a:pPr>
            <a:r>
              <a:rPr lang="en-GB" sz="4200" b="1" dirty="0" smtClean="0"/>
              <a:t>health </a:t>
            </a:r>
            <a:r>
              <a:rPr lang="en-GB" sz="4200" b="1" dirty="0"/>
              <a:t>care </a:t>
            </a:r>
            <a:r>
              <a:rPr lang="en-GB" sz="4200" dirty="0"/>
              <a:t>(free medical service packages, fitness cards</a:t>
            </a:r>
            <a:r>
              <a:rPr lang="en-GB" sz="4200" dirty="0" smtClean="0"/>
              <a:t>)</a:t>
            </a:r>
          </a:p>
          <a:p>
            <a:pPr marL="866673" lvl="1" indent="-409537">
              <a:buFont typeface="Arial" pitchFamily="34" charset="0"/>
              <a:buChar char="•"/>
            </a:pPr>
            <a:r>
              <a:rPr lang="en-GB" sz="4200" b="1" dirty="0" smtClean="0"/>
              <a:t>counselling </a:t>
            </a:r>
            <a:r>
              <a:rPr lang="en-GB" sz="4200" b="1" dirty="0"/>
              <a:t>on healthy lifestyle</a:t>
            </a:r>
            <a:r>
              <a:rPr lang="en-GB" sz="4200" dirty="0"/>
              <a:t> (e.g. physical and mental health care, coping with </a:t>
            </a:r>
            <a:r>
              <a:rPr lang="en-GB" sz="4200" dirty="0" smtClean="0"/>
              <a:t>stress)</a:t>
            </a:r>
            <a:endParaRPr lang="pl-PL" sz="4200" dirty="0" smtClean="0"/>
          </a:p>
          <a:p>
            <a:pPr marL="866673" lvl="1" indent="-409537">
              <a:buFont typeface="Arial" pitchFamily="34" charset="0"/>
              <a:buChar char="•"/>
            </a:pPr>
            <a:endParaRPr lang="en-GB" sz="4200" dirty="0" smtClean="0"/>
          </a:p>
          <a:p>
            <a:pPr marL="742950" lvl="1" indent="-742950">
              <a:buFont typeface="+mj-lt"/>
              <a:buAutoNum type="arabicPeriod" startAt="9"/>
            </a:pPr>
            <a:r>
              <a:rPr lang="en-GB" sz="4200" dirty="0" smtClean="0"/>
              <a:t>Respondents confirmed the need for </a:t>
            </a:r>
            <a:r>
              <a:rPr lang="en-GB" sz="4200" b="1" dirty="0" smtClean="0"/>
              <a:t>more information about health issues </a:t>
            </a:r>
            <a:r>
              <a:rPr lang="en-GB" sz="4200" dirty="0" smtClean="0"/>
              <a:t>related to: </a:t>
            </a:r>
          </a:p>
          <a:p>
            <a:pPr marL="866673" lvl="1" indent="-409537">
              <a:buFont typeface="Arial" pitchFamily="34" charset="0"/>
              <a:buChar char="•"/>
            </a:pPr>
            <a:r>
              <a:rPr lang="en-GB" sz="4200" dirty="0" smtClean="0"/>
              <a:t>cardiovascular diseases</a:t>
            </a:r>
          </a:p>
          <a:p>
            <a:pPr marL="866673" lvl="1" indent="-409537">
              <a:buFont typeface="Arial" pitchFamily="34" charset="0"/>
              <a:buChar char="•"/>
            </a:pPr>
            <a:r>
              <a:rPr lang="en-GB" sz="4200" dirty="0" smtClean="0"/>
              <a:t>health at 50 + (including the health of women at 50+)</a:t>
            </a:r>
          </a:p>
          <a:p>
            <a:pPr marL="866673" lvl="1" indent="-409537">
              <a:buFont typeface="Arial" pitchFamily="34" charset="0"/>
              <a:buChar char="•"/>
            </a:pPr>
            <a:r>
              <a:rPr lang="en-GB" sz="4200" dirty="0" smtClean="0"/>
              <a:t>“women's diseases”</a:t>
            </a:r>
          </a:p>
          <a:p>
            <a:pPr marL="866673" lvl="1" indent="-409537">
              <a:buFont typeface="Arial" pitchFamily="34" charset="0"/>
              <a:buChar char="•"/>
            </a:pPr>
            <a:r>
              <a:rPr lang="en-GB" sz="4200" dirty="0" smtClean="0"/>
              <a:t>musculoskeletal disorders</a:t>
            </a:r>
          </a:p>
          <a:p>
            <a:pPr marL="866673" lvl="1" indent="-409537">
              <a:buFont typeface="Arial" pitchFamily="34" charset="0"/>
              <a:buChar char="•"/>
            </a:pPr>
            <a:r>
              <a:rPr lang="en-GB" sz="4200" dirty="0" smtClean="0"/>
              <a:t>obesity</a:t>
            </a:r>
          </a:p>
          <a:p>
            <a:pPr marL="866673" lvl="1" indent="-409537">
              <a:buFont typeface="Arial" pitchFamily="34" charset="0"/>
              <a:buChar char="•"/>
            </a:pPr>
            <a:r>
              <a:rPr lang="en-GB" sz="4200" dirty="0" smtClean="0"/>
              <a:t>stress, depression</a:t>
            </a:r>
          </a:p>
          <a:p>
            <a:pPr marL="866673" lvl="1" indent="-409537">
              <a:buFont typeface="Arial" pitchFamily="34" charset="0"/>
              <a:buChar char="•"/>
            </a:pPr>
            <a:r>
              <a:rPr lang="en-GB" sz="4200" dirty="0" smtClean="0"/>
              <a:t>sight, hearing</a:t>
            </a:r>
          </a:p>
          <a:p>
            <a:endParaRPr lang="en-GB" dirty="0"/>
          </a:p>
        </p:txBody>
      </p:sp>
      <p:grpSp>
        <p:nvGrpSpPr>
          <p:cNvPr id="4" name="Group 5"/>
          <p:cNvGrpSpPr>
            <a:grpSpLocks/>
          </p:cNvGrpSpPr>
          <p:nvPr/>
        </p:nvGrpSpPr>
        <p:grpSpPr bwMode="auto">
          <a:xfrm>
            <a:off x="7396605" y="6522343"/>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8638985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7256078" y="6554722"/>
            <a:ext cx="1725613" cy="215900"/>
            <a:chOff x="4558" y="4110"/>
            <a:chExt cx="1087" cy="136"/>
          </a:xfrm>
        </p:grpSpPr>
        <p:pic>
          <p:nvPicPr>
            <p:cNvPr id="3"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graphicFrame>
        <p:nvGraphicFramePr>
          <p:cNvPr id="5" name="Wykres 4"/>
          <p:cNvGraphicFramePr>
            <a:graphicFrameLocks/>
          </p:cNvGraphicFramePr>
          <p:nvPr>
            <p:extLst>
              <p:ext uri="{D42A27DB-BD31-4B8C-83A1-F6EECF244321}">
                <p14:modId xmlns:p14="http://schemas.microsoft.com/office/powerpoint/2010/main" val="787114296"/>
              </p:ext>
            </p:extLst>
          </p:nvPr>
        </p:nvGraphicFramePr>
        <p:xfrm>
          <a:off x="251519" y="836712"/>
          <a:ext cx="8640961" cy="4968552"/>
        </p:xfrm>
        <a:graphic>
          <a:graphicData uri="http://schemas.openxmlformats.org/drawingml/2006/chart">
            <c:chart xmlns:c="http://schemas.openxmlformats.org/drawingml/2006/chart" xmlns:r="http://schemas.openxmlformats.org/officeDocument/2006/relationships" r:id="rId3"/>
          </a:graphicData>
        </a:graphic>
      </p:graphicFrame>
      <p:sp>
        <p:nvSpPr>
          <p:cNvPr id="6" name="pole tekstowe 5"/>
          <p:cNvSpPr txBox="1"/>
          <p:nvPr/>
        </p:nvSpPr>
        <p:spPr>
          <a:xfrm>
            <a:off x="179513" y="5847292"/>
            <a:ext cx="8052084" cy="830997"/>
          </a:xfrm>
          <a:prstGeom prst="rect">
            <a:avLst/>
          </a:prstGeom>
          <a:noFill/>
        </p:spPr>
        <p:txBody>
          <a:bodyPr wrap="square" rtlCol="0">
            <a:spAutoFit/>
          </a:bodyPr>
          <a:lstStyle/>
          <a:p>
            <a:pPr lvl="0" algn="just"/>
            <a:r>
              <a:rPr lang="pl-PL" sz="1600" i="1" dirty="0" smtClean="0"/>
              <a:t>Source: </a:t>
            </a:r>
            <a:r>
              <a:rPr lang="en-US" sz="1600" i="1" dirty="0" err="1"/>
              <a:t>Bugajska</a:t>
            </a:r>
            <a:r>
              <a:rPr lang="en-US" sz="1600" i="1" dirty="0"/>
              <a:t> J., </a:t>
            </a:r>
            <a:r>
              <a:rPr lang="en-US" sz="1600" i="1" dirty="0" err="1"/>
              <a:t>Hildt-Ciupińska</a:t>
            </a:r>
            <a:r>
              <a:rPr lang="en-US" sz="1600" i="1" dirty="0"/>
              <a:t> K.: Evaluation Of Activities Targeted At Employability Of Older Workers In Polish Enterprises. </a:t>
            </a:r>
            <a:r>
              <a:rPr lang="en-US" sz="1600" i="1" dirty="0" err="1"/>
              <a:t>Medycyna</a:t>
            </a:r>
            <a:r>
              <a:rPr lang="en-US" sz="1600" i="1" dirty="0"/>
              <a:t> </a:t>
            </a:r>
            <a:r>
              <a:rPr lang="en-US" sz="1600" i="1" dirty="0" err="1"/>
              <a:t>Pracy</a:t>
            </a:r>
            <a:r>
              <a:rPr lang="en-US" sz="1600" i="1" dirty="0"/>
              <a:t> </a:t>
            </a:r>
            <a:r>
              <a:rPr lang="pl-PL" sz="1600" i="1" dirty="0"/>
              <a:t>2012;63(4):453–462</a:t>
            </a:r>
            <a:r>
              <a:rPr lang="pl-PL" sz="1600" i="1" dirty="0" smtClean="0"/>
              <a:t>.</a:t>
            </a:r>
          </a:p>
        </p:txBody>
      </p:sp>
      <p:sp>
        <p:nvSpPr>
          <p:cNvPr id="7" name="Tytuł 1"/>
          <p:cNvSpPr txBox="1">
            <a:spLocks/>
          </p:cNvSpPr>
          <p:nvPr/>
        </p:nvSpPr>
        <p:spPr>
          <a:xfrm>
            <a:off x="457200" y="274638"/>
            <a:ext cx="8229600" cy="562074"/>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pl-PL" sz="2600" b="1" smtClean="0"/>
              <a:t>Benefits of employing older workers</a:t>
            </a:r>
            <a:endParaRPr lang="pl-PL" sz="2600" b="1" dirty="0"/>
          </a:p>
        </p:txBody>
      </p:sp>
    </p:spTree>
    <p:extLst>
      <p:ext uri="{BB962C8B-B14F-4D97-AF65-F5344CB8AC3E}">
        <p14:creationId xmlns:p14="http://schemas.microsoft.com/office/powerpoint/2010/main" val="3224555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txBox="1">
            <a:spLocks/>
          </p:cNvSpPr>
          <p:nvPr/>
        </p:nvSpPr>
        <p:spPr>
          <a:xfrm>
            <a:off x="467544" y="332656"/>
            <a:ext cx="8229600" cy="509587"/>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pl-PL" sz="2600" b="1" smtClean="0"/>
              <a:t>Work organisation (1)</a:t>
            </a:r>
            <a:endParaRPr lang="pl-PL" sz="2600" b="1" dirty="0" smtClean="0"/>
          </a:p>
        </p:txBody>
      </p:sp>
      <p:graphicFrame>
        <p:nvGraphicFramePr>
          <p:cNvPr id="3" name="Wykres 2"/>
          <p:cNvGraphicFramePr>
            <a:graphicFrameLocks/>
          </p:cNvGraphicFramePr>
          <p:nvPr>
            <p:extLst>
              <p:ext uri="{D42A27DB-BD31-4B8C-83A1-F6EECF244321}">
                <p14:modId xmlns:p14="http://schemas.microsoft.com/office/powerpoint/2010/main" val="768282896"/>
              </p:ext>
            </p:extLst>
          </p:nvPr>
        </p:nvGraphicFramePr>
        <p:xfrm>
          <a:off x="323527" y="908720"/>
          <a:ext cx="8658163" cy="4938572"/>
        </p:xfrm>
        <a:graphic>
          <a:graphicData uri="http://schemas.openxmlformats.org/drawingml/2006/chart">
            <c:chart xmlns:c="http://schemas.openxmlformats.org/drawingml/2006/chart" xmlns:r="http://schemas.openxmlformats.org/officeDocument/2006/relationships" r:id="rId2"/>
          </a:graphicData>
        </a:graphic>
      </p:graphicFrame>
      <p:sp>
        <p:nvSpPr>
          <p:cNvPr id="4" name="pole tekstowe 3"/>
          <p:cNvSpPr txBox="1"/>
          <p:nvPr/>
        </p:nvSpPr>
        <p:spPr>
          <a:xfrm>
            <a:off x="179513" y="5847292"/>
            <a:ext cx="8052084" cy="830997"/>
          </a:xfrm>
          <a:prstGeom prst="rect">
            <a:avLst/>
          </a:prstGeom>
          <a:noFill/>
        </p:spPr>
        <p:txBody>
          <a:bodyPr wrap="square" rtlCol="0">
            <a:spAutoFit/>
          </a:bodyPr>
          <a:lstStyle/>
          <a:p>
            <a:pPr lvl="0" algn="just"/>
            <a:r>
              <a:rPr lang="pl-PL" sz="1600" i="1" dirty="0" smtClean="0"/>
              <a:t>Source: </a:t>
            </a:r>
            <a:r>
              <a:rPr lang="en-US" sz="1600" i="1" dirty="0" err="1"/>
              <a:t>Bugajska</a:t>
            </a:r>
            <a:r>
              <a:rPr lang="en-US" sz="1600" i="1" dirty="0"/>
              <a:t> J., </a:t>
            </a:r>
            <a:r>
              <a:rPr lang="en-US" sz="1600" i="1" dirty="0" err="1"/>
              <a:t>Hildt-Ciupińska</a:t>
            </a:r>
            <a:r>
              <a:rPr lang="en-US" sz="1600" i="1" dirty="0"/>
              <a:t> K.: Evaluation Of Activities Targeted At Employability Of Older Workers In Polish Enterprises. </a:t>
            </a:r>
            <a:r>
              <a:rPr lang="en-US" sz="1600" i="1" dirty="0" err="1"/>
              <a:t>Medycyna</a:t>
            </a:r>
            <a:r>
              <a:rPr lang="en-US" sz="1600" i="1" dirty="0"/>
              <a:t> </a:t>
            </a:r>
            <a:r>
              <a:rPr lang="en-US" sz="1600" i="1" dirty="0" err="1"/>
              <a:t>Pracy</a:t>
            </a:r>
            <a:r>
              <a:rPr lang="en-US" sz="1600" i="1" dirty="0"/>
              <a:t> </a:t>
            </a:r>
            <a:r>
              <a:rPr lang="pl-PL" sz="1600" i="1" dirty="0"/>
              <a:t>2012;63(4):453–462</a:t>
            </a:r>
            <a:r>
              <a:rPr lang="pl-PL" sz="1600" i="1" dirty="0" smtClean="0"/>
              <a:t>.</a:t>
            </a:r>
          </a:p>
        </p:txBody>
      </p:sp>
    </p:spTree>
    <p:extLst>
      <p:ext uri="{BB962C8B-B14F-4D97-AF65-F5344CB8AC3E}">
        <p14:creationId xmlns:p14="http://schemas.microsoft.com/office/powerpoint/2010/main" val="1777496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txBox="1">
            <a:spLocks/>
          </p:cNvSpPr>
          <p:nvPr/>
        </p:nvSpPr>
        <p:spPr>
          <a:xfrm>
            <a:off x="467544" y="332656"/>
            <a:ext cx="8229600" cy="509587"/>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pl-PL" sz="2600" b="1" smtClean="0"/>
              <a:t>Work organisation (2)</a:t>
            </a:r>
            <a:endParaRPr lang="pl-PL" sz="2600" b="1" dirty="0" smtClean="0"/>
          </a:p>
        </p:txBody>
      </p:sp>
      <p:graphicFrame>
        <p:nvGraphicFramePr>
          <p:cNvPr id="3" name="Wykres 2"/>
          <p:cNvGraphicFramePr>
            <a:graphicFrameLocks/>
          </p:cNvGraphicFramePr>
          <p:nvPr>
            <p:extLst>
              <p:ext uri="{D42A27DB-BD31-4B8C-83A1-F6EECF244321}">
                <p14:modId xmlns:p14="http://schemas.microsoft.com/office/powerpoint/2010/main" val="851330984"/>
              </p:ext>
            </p:extLst>
          </p:nvPr>
        </p:nvGraphicFramePr>
        <p:xfrm>
          <a:off x="251519" y="908720"/>
          <a:ext cx="8730171" cy="4938572"/>
        </p:xfrm>
        <a:graphic>
          <a:graphicData uri="http://schemas.openxmlformats.org/drawingml/2006/chart">
            <c:chart xmlns:c="http://schemas.openxmlformats.org/drawingml/2006/chart" xmlns:r="http://schemas.openxmlformats.org/officeDocument/2006/relationships" r:id="rId2"/>
          </a:graphicData>
        </a:graphic>
      </p:graphicFrame>
      <p:sp>
        <p:nvSpPr>
          <p:cNvPr id="4" name="pole tekstowe 3"/>
          <p:cNvSpPr txBox="1"/>
          <p:nvPr/>
        </p:nvSpPr>
        <p:spPr>
          <a:xfrm>
            <a:off x="179512" y="5847292"/>
            <a:ext cx="8064896" cy="830997"/>
          </a:xfrm>
          <a:prstGeom prst="rect">
            <a:avLst/>
          </a:prstGeom>
          <a:noFill/>
        </p:spPr>
        <p:txBody>
          <a:bodyPr wrap="square" rtlCol="0">
            <a:spAutoFit/>
          </a:bodyPr>
          <a:lstStyle/>
          <a:p>
            <a:pPr lvl="0" algn="just"/>
            <a:r>
              <a:rPr lang="pl-PL" sz="1600" i="1" dirty="0" smtClean="0"/>
              <a:t>Source: </a:t>
            </a:r>
            <a:r>
              <a:rPr lang="en-US" sz="1600" i="1" dirty="0" err="1"/>
              <a:t>Bugajska</a:t>
            </a:r>
            <a:r>
              <a:rPr lang="en-US" sz="1600" i="1" dirty="0"/>
              <a:t> J., </a:t>
            </a:r>
            <a:r>
              <a:rPr lang="en-US" sz="1600" i="1" dirty="0" err="1"/>
              <a:t>Hildt-Ciupińska</a:t>
            </a:r>
            <a:r>
              <a:rPr lang="en-US" sz="1600" i="1" dirty="0"/>
              <a:t> K.: Evaluation Of Activities Targeted At Employability Of Older Workers In Polish Enterprises. </a:t>
            </a:r>
            <a:r>
              <a:rPr lang="en-US" sz="1600" i="1" dirty="0" err="1"/>
              <a:t>Medycyna</a:t>
            </a:r>
            <a:r>
              <a:rPr lang="en-US" sz="1600" i="1" dirty="0"/>
              <a:t> </a:t>
            </a:r>
            <a:r>
              <a:rPr lang="en-US" sz="1600" i="1" dirty="0" err="1"/>
              <a:t>Pracy</a:t>
            </a:r>
            <a:r>
              <a:rPr lang="en-US" sz="1600" i="1" dirty="0"/>
              <a:t> </a:t>
            </a:r>
            <a:r>
              <a:rPr lang="pl-PL" sz="1600" i="1" dirty="0"/>
              <a:t>2012;63(4):453–462</a:t>
            </a:r>
            <a:r>
              <a:rPr lang="pl-PL" sz="1600" i="1" dirty="0" smtClean="0"/>
              <a:t>.</a:t>
            </a:r>
          </a:p>
        </p:txBody>
      </p:sp>
    </p:spTree>
    <p:extLst>
      <p:ext uri="{BB962C8B-B14F-4D97-AF65-F5344CB8AC3E}">
        <p14:creationId xmlns:p14="http://schemas.microsoft.com/office/powerpoint/2010/main" val="9594960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txBox="1">
            <a:spLocks/>
          </p:cNvSpPr>
          <p:nvPr/>
        </p:nvSpPr>
        <p:spPr>
          <a:xfrm>
            <a:off x="457200" y="274638"/>
            <a:ext cx="8229600" cy="562074"/>
          </a:xfrm>
          <a:prstGeom prst="rect">
            <a:avLst/>
          </a:prstGeom>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pl-PL" sz="2600" b="1" smtClean="0"/>
              <a:t>Health protection</a:t>
            </a:r>
            <a:endParaRPr lang="pl-PL" sz="2600" dirty="0"/>
          </a:p>
        </p:txBody>
      </p:sp>
      <p:graphicFrame>
        <p:nvGraphicFramePr>
          <p:cNvPr id="3" name="Wykres 2"/>
          <p:cNvGraphicFramePr>
            <a:graphicFrameLocks/>
          </p:cNvGraphicFramePr>
          <p:nvPr>
            <p:extLst>
              <p:ext uri="{D42A27DB-BD31-4B8C-83A1-F6EECF244321}">
                <p14:modId xmlns:p14="http://schemas.microsoft.com/office/powerpoint/2010/main" val="3728584442"/>
              </p:ext>
            </p:extLst>
          </p:nvPr>
        </p:nvGraphicFramePr>
        <p:xfrm>
          <a:off x="251520" y="908720"/>
          <a:ext cx="8640960" cy="4824536"/>
        </p:xfrm>
        <a:graphic>
          <a:graphicData uri="http://schemas.openxmlformats.org/drawingml/2006/chart">
            <c:chart xmlns:c="http://schemas.openxmlformats.org/drawingml/2006/chart" xmlns:r="http://schemas.openxmlformats.org/officeDocument/2006/relationships" r:id="rId2"/>
          </a:graphicData>
        </a:graphic>
      </p:graphicFrame>
      <p:sp>
        <p:nvSpPr>
          <p:cNvPr id="4" name="pole tekstowe 3"/>
          <p:cNvSpPr txBox="1"/>
          <p:nvPr/>
        </p:nvSpPr>
        <p:spPr>
          <a:xfrm>
            <a:off x="179512" y="5847292"/>
            <a:ext cx="8064896" cy="830997"/>
          </a:xfrm>
          <a:prstGeom prst="rect">
            <a:avLst/>
          </a:prstGeom>
          <a:noFill/>
        </p:spPr>
        <p:txBody>
          <a:bodyPr wrap="square" rtlCol="0">
            <a:spAutoFit/>
          </a:bodyPr>
          <a:lstStyle/>
          <a:p>
            <a:pPr lvl="0" algn="just"/>
            <a:r>
              <a:rPr lang="pl-PL" sz="1600" i="1" dirty="0" smtClean="0"/>
              <a:t>Source: </a:t>
            </a:r>
            <a:r>
              <a:rPr lang="en-US" sz="1600" i="1" dirty="0" err="1"/>
              <a:t>Bugajska</a:t>
            </a:r>
            <a:r>
              <a:rPr lang="en-US" sz="1600" i="1" dirty="0"/>
              <a:t> J., </a:t>
            </a:r>
            <a:r>
              <a:rPr lang="en-US" sz="1600" i="1" dirty="0" err="1"/>
              <a:t>Hildt-Ciupińska</a:t>
            </a:r>
            <a:r>
              <a:rPr lang="en-US" sz="1600" i="1" dirty="0"/>
              <a:t> K.: Evaluation Of Activities Targeted At Employability Of Older Workers In Polish Enterprises. </a:t>
            </a:r>
            <a:r>
              <a:rPr lang="en-US" sz="1600" i="1" dirty="0" err="1"/>
              <a:t>Medycyna</a:t>
            </a:r>
            <a:r>
              <a:rPr lang="en-US" sz="1600" i="1" dirty="0"/>
              <a:t> </a:t>
            </a:r>
            <a:r>
              <a:rPr lang="en-US" sz="1600" i="1" dirty="0" err="1"/>
              <a:t>Pracy</a:t>
            </a:r>
            <a:r>
              <a:rPr lang="en-US" sz="1600" i="1" dirty="0"/>
              <a:t> </a:t>
            </a:r>
            <a:r>
              <a:rPr lang="pl-PL" sz="1600" i="1" dirty="0"/>
              <a:t>2012;63(4):453–462</a:t>
            </a:r>
            <a:r>
              <a:rPr lang="pl-PL" sz="1600" i="1" dirty="0" smtClean="0"/>
              <a:t>.</a:t>
            </a:r>
          </a:p>
        </p:txBody>
      </p:sp>
    </p:spTree>
    <p:extLst>
      <p:ext uri="{BB962C8B-B14F-4D97-AF65-F5344CB8AC3E}">
        <p14:creationId xmlns:p14="http://schemas.microsoft.com/office/powerpoint/2010/main" val="32900064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r>
              <a:rPr lang="pl-PL" sz="2000" b="1" dirty="0" err="1" smtClean="0"/>
              <a:t>Activities</a:t>
            </a:r>
            <a:r>
              <a:rPr lang="pl-PL" sz="2000" b="1" dirty="0" smtClean="0"/>
              <a:t> </a:t>
            </a:r>
            <a:r>
              <a:rPr lang="pl-PL" sz="2000" b="1" dirty="0" err="1"/>
              <a:t>undertaken</a:t>
            </a:r>
            <a:r>
              <a:rPr lang="pl-PL" sz="2000" b="1" dirty="0"/>
              <a:t> in </a:t>
            </a:r>
            <a:r>
              <a:rPr lang="pl-PL" sz="2000" b="1" dirty="0" err="1"/>
              <a:t>work</a:t>
            </a:r>
            <a:r>
              <a:rPr lang="pl-PL" sz="2000" b="1" dirty="0"/>
              <a:t> </a:t>
            </a:r>
            <a:r>
              <a:rPr lang="pl-PL" sz="2000" b="1" dirty="0" err="1"/>
              <a:t>organization</a:t>
            </a:r>
            <a:r>
              <a:rPr lang="pl-PL" sz="2000" b="1" dirty="0"/>
              <a:t> </a:t>
            </a:r>
            <a:r>
              <a:rPr lang="pl-PL" sz="2000" b="1" dirty="0" smtClean="0"/>
              <a:t>in </a:t>
            </a:r>
            <a:r>
              <a:rPr lang="pl-PL" sz="2000" b="1" dirty="0" err="1" smtClean="0"/>
              <a:t>opinions</a:t>
            </a:r>
            <a:r>
              <a:rPr lang="pl-PL" sz="2000" b="1" dirty="0" smtClean="0"/>
              <a:t> of </a:t>
            </a:r>
            <a:r>
              <a:rPr lang="pl-PL" sz="2000" b="1" dirty="0" err="1" smtClean="0"/>
              <a:t>employees</a:t>
            </a:r>
            <a:endParaRPr lang="pl-PL" sz="1800" b="1" dirty="0"/>
          </a:p>
        </p:txBody>
      </p:sp>
      <p:graphicFrame>
        <p:nvGraphicFramePr>
          <p:cNvPr id="4" name="Symbol zastępczy zawartości 3"/>
          <p:cNvGraphicFramePr>
            <a:graphicFrameLocks noGrp="1"/>
          </p:cNvGraphicFramePr>
          <p:nvPr>
            <p:ph sz="quarter" idx="1"/>
            <p:extLst>
              <p:ext uri="{D42A27DB-BD31-4B8C-83A1-F6EECF244321}">
                <p14:modId xmlns:p14="http://schemas.microsoft.com/office/powerpoint/2010/main" val="1805578811"/>
              </p:ext>
            </p:extLst>
          </p:nvPr>
        </p:nvGraphicFramePr>
        <p:xfrm>
          <a:off x="457200" y="1600200"/>
          <a:ext cx="7499176" cy="3989040"/>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a:grpSpLocks/>
          </p:cNvGrpSpPr>
          <p:nvPr/>
        </p:nvGrpSpPr>
        <p:grpSpPr bwMode="auto">
          <a:xfrm>
            <a:off x="7092279" y="6557110"/>
            <a:ext cx="1725613" cy="215900"/>
            <a:chOff x="4558" y="4110"/>
            <a:chExt cx="1087" cy="136"/>
          </a:xfrm>
        </p:grpSpPr>
        <p:pic>
          <p:nvPicPr>
            <p:cNvPr id="7"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
        <p:nvSpPr>
          <p:cNvPr id="3" name="pole tekstowe 2"/>
          <p:cNvSpPr txBox="1"/>
          <p:nvPr/>
        </p:nvSpPr>
        <p:spPr>
          <a:xfrm>
            <a:off x="126773" y="5877272"/>
            <a:ext cx="7992888" cy="830997"/>
          </a:xfrm>
          <a:prstGeom prst="rect">
            <a:avLst/>
          </a:prstGeom>
          <a:noFill/>
        </p:spPr>
        <p:txBody>
          <a:bodyPr wrap="square" rtlCol="0">
            <a:spAutoFit/>
          </a:bodyPr>
          <a:lstStyle/>
          <a:p>
            <a:pPr algn="just"/>
            <a:r>
              <a:rPr lang="pl-PL" sz="1600" i="1" dirty="0" smtClean="0"/>
              <a:t>Source: </a:t>
            </a:r>
            <a:r>
              <a:rPr lang="pl-PL" sz="1600" i="1" dirty="0" err="1" smtClean="0"/>
              <a:t>Hildt</a:t>
            </a:r>
            <a:r>
              <a:rPr lang="pl-PL" sz="1600" i="1" dirty="0" smtClean="0"/>
              <a:t>-Ciupińska K., Bugajska J.: </a:t>
            </a:r>
            <a:r>
              <a:rPr lang="en-US" sz="1600" i="1" dirty="0" smtClean="0"/>
              <a:t>Evaluation Of Activities And Needs Of Older Workers</a:t>
            </a:r>
            <a:r>
              <a:rPr lang="pl-PL" sz="1600" i="1" dirty="0" smtClean="0"/>
              <a:t> </a:t>
            </a:r>
            <a:r>
              <a:rPr lang="en-US" sz="1600" i="1" dirty="0" smtClean="0"/>
              <a:t>In The Context Of Maintaining Their Employment</a:t>
            </a:r>
            <a:r>
              <a:rPr lang="pl-PL" sz="1600" i="1" dirty="0" smtClean="0"/>
              <a:t>. </a:t>
            </a:r>
            <a:r>
              <a:rPr lang="pl-PL" sz="1600" i="1" dirty="0"/>
              <a:t>Medycyna Pracy 2013;64(3):</a:t>
            </a:r>
            <a:r>
              <a:rPr lang="pl-PL" sz="1600" i="1" dirty="0" smtClean="0"/>
              <a:t>297–306.</a:t>
            </a:r>
            <a:endParaRPr lang="pl-PL" sz="1600" i="1" dirty="0"/>
          </a:p>
        </p:txBody>
      </p:sp>
    </p:spTree>
    <p:extLst>
      <p:ext uri="{BB962C8B-B14F-4D97-AF65-F5344CB8AC3E}">
        <p14:creationId xmlns:p14="http://schemas.microsoft.com/office/powerpoint/2010/main" val="29059988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pPr algn="just"/>
            <a:r>
              <a:rPr lang="en-US" sz="2000" b="1" dirty="0" smtClean="0"/>
              <a:t>Activities </a:t>
            </a:r>
            <a:r>
              <a:rPr lang="en-US" sz="2000" b="1" dirty="0"/>
              <a:t>undertaken in health promotion </a:t>
            </a:r>
            <a:r>
              <a:rPr lang="pl-PL" sz="2000" b="1" dirty="0" err="1" smtClean="0"/>
              <a:t>in</a:t>
            </a:r>
            <a:r>
              <a:rPr lang="pl-PL" sz="2000" b="1" dirty="0" smtClean="0"/>
              <a:t> </a:t>
            </a:r>
            <a:r>
              <a:rPr lang="pl-PL" sz="2000" b="1" dirty="0" err="1" smtClean="0"/>
              <a:t>opinions</a:t>
            </a:r>
            <a:r>
              <a:rPr lang="pl-PL" sz="2000" b="1" dirty="0" smtClean="0"/>
              <a:t> of </a:t>
            </a:r>
            <a:r>
              <a:rPr lang="pl-PL" sz="2000" b="1" dirty="0" err="1" smtClean="0"/>
              <a:t>employees</a:t>
            </a:r>
            <a:endParaRPr lang="pl-PL" sz="2000" b="1" dirty="0"/>
          </a:p>
        </p:txBody>
      </p:sp>
      <p:graphicFrame>
        <p:nvGraphicFramePr>
          <p:cNvPr id="4" name="Symbol zastępczy zawartości 3"/>
          <p:cNvGraphicFramePr>
            <a:graphicFrameLocks noGrp="1"/>
          </p:cNvGraphicFramePr>
          <p:nvPr>
            <p:ph sz="quarter" idx="1"/>
            <p:extLst>
              <p:ext uri="{D42A27DB-BD31-4B8C-83A1-F6EECF244321}">
                <p14:modId xmlns:p14="http://schemas.microsoft.com/office/powerpoint/2010/main" val="381688632"/>
              </p:ext>
            </p:extLst>
          </p:nvPr>
        </p:nvGraphicFramePr>
        <p:xfrm>
          <a:off x="457200" y="1600200"/>
          <a:ext cx="7467600" cy="4133055"/>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5"/>
          <p:cNvGrpSpPr>
            <a:grpSpLocks/>
          </p:cNvGrpSpPr>
          <p:nvPr/>
        </p:nvGrpSpPr>
        <p:grpSpPr bwMode="auto">
          <a:xfrm>
            <a:off x="7092279" y="6557110"/>
            <a:ext cx="1725613" cy="215900"/>
            <a:chOff x="4558" y="4110"/>
            <a:chExt cx="1087" cy="136"/>
          </a:xfrm>
        </p:grpSpPr>
        <p:pic>
          <p:nvPicPr>
            <p:cNvPr id="8"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
        <p:nvSpPr>
          <p:cNvPr id="10" name="pole tekstowe 9"/>
          <p:cNvSpPr txBox="1"/>
          <p:nvPr/>
        </p:nvSpPr>
        <p:spPr>
          <a:xfrm>
            <a:off x="101104" y="5921303"/>
            <a:ext cx="7992888" cy="830997"/>
          </a:xfrm>
          <a:prstGeom prst="rect">
            <a:avLst/>
          </a:prstGeom>
          <a:noFill/>
        </p:spPr>
        <p:txBody>
          <a:bodyPr wrap="square" rtlCol="0">
            <a:spAutoFit/>
          </a:bodyPr>
          <a:lstStyle/>
          <a:p>
            <a:pPr algn="just"/>
            <a:r>
              <a:rPr lang="pl-PL" sz="1600" i="1" dirty="0" smtClean="0"/>
              <a:t>Source: </a:t>
            </a:r>
            <a:r>
              <a:rPr lang="pl-PL" sz="1600" i="1" dirty="0" err="1" smtClean="0"/>
              <a:t>Hildt</a:t>
            </a:r>
            <a:r>
              <a:rPr lang="pl-PL" sz="1600" i="1" dirty="0" smtClean="0"/>
              <a:t>-Ciupińska K., Bugajska J.: </a:t>
            </a:r>
            <a:r>
              <a:rPr lang="en-US" sz="1600" i="1" dirty="0" smtClean="0"/>
              <a:t>Evaluation Of Activities And Needs Of Older Workers</a:t>
            </a:r>
            <a:r>
              <a:rPr lang="pl-PL" sz="1600" i="1" dirty="0" smtClean="0"/>
              <a:t> </a:t>
            </a:r>
            <a:r>
              <a:rPr lang="en-US" sz="1600" i="1" dirty="0" smtClean="0"/>
              <a:t>In The Context Of Maintaining Their Employment</a:t>
            </a:r>
            <a:r>
              <a:rPr lang="pl-PL" sz="1600" i="1" dirty="0" smtClean="0"/>
              <a:t>. </a:t>
            </a:r>
            <a:r>
              <a:rPr lang="pl-PL" sz="1600" i="1" dirty="0"/>
              <a:t>Medycyna Pracy 2013;64(3):</a:t>
            </a:r>
            <a:r>
              <a:rPr lang="pl-PL" sz="1600" i="1" dirty="0" smtClean="0"/>
              <a:t>297–306.</a:t>
            </a:r>
            <a:endParaRPr lang="pl-PL" sz="1600" i="1" dirty="0"/>
          </a:p>
        </p:txBody>
      </p:sp>
    </p:spTree>
    <p:extLst>
      <p:ext uri="{BB962C8B-B14F-4D97-AF65-F5344CB8AC3E}">
        <p14:creationId xmlns:p14="http://schemas.microsoft.com/office/powerpoint/2010/main" val="2023771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t>Presentation plan</a:t>
            </a:r>
            <a:endParaRPr lang="pl-PL" b="1" dirty="0"/>
          </a:p>
        </p:txBody>
      </p:sp>
      <p:sp>
        <p:nvSpPr>
          <p:cNvPr id="3" name="Symbol zastępczy zawartości 2"/>
          <p:cNvSpPr>
            <a:spLocks noGrp="1"/>
          </p:cNvSpPr>
          <p:nvPr>
            <p:ph sz="quarter" idx="1"/>
          </p:nvPr>
        </p:nvSpPr>
        <p:spPr>
          <a:xfrm>
            <a:off x="457200" y="1600200"/>
            <a:ext cx="7467600" cy="4637112"/>
          </a:xfrm>
        </p:spPr>
        <p:txBody>
          <a:bodyPr/>
          <a:lstStyle/>
          <a:p>
            <a:endParaRPr lang="pl-PL" dirty="0" smtClean="0"/>
          </a:p>
          <a:p>
            <a:r>
              <a:rPr lang="en-GB" dirty="0" smtClean="0"/>
              <a:t>Employment rate of older workers in Poland </a:t>
            </a:r>
          </a:p>
          <a:p>
            <a:r>
              <a:rPr lang="pl-PL" dirty="0" smtClean="0"/>
              <a:t>Age management, </a:t>
            </a:r>
            <a:r>
              <a:rPr lang="pl-PL" dirty="0" err="1" smtClean="0"/>
              <a:t>older</a:t>
            </a:r>
            <a:r>
              <a:rPr lang="pl-PL" dirty="0" smtClean="0"/>
              <a:t> </a:t>
            </a:r>
            <a:r>
              <a:rPr lang="pl-PL" dirty="0" err="1" smtClean="0"/>
              <a:t>workers</a:t>
            </a:r>
            <a:endParaRPr lang="en-GB" dirty="0" smtClean="0"/>
          </a:p>
          <a:p>
            <a:r>
              <a:rPr lang="pl-PL" dirty="0" err="1" smtClean="0"/>
              <a:t>Results</a:t>
            </a:r>
            <a:endParaRPr lang="pl-PL" dirty="0" smtClean="0"/>
          </a:p>
          <a:p>
            <a:r>
              <a:rPr lang="pl-PL" dirty="0" err="1" smtClean="0"/>
              <a:t>Work</a:t>
            </a:r>
            <a:r>
              <a:rPr lang="pl-PL" dirty="0" smtClean="0"/>
              <a:t> </a:t>
            </a:r>
            <a:r>
              <a:rPr lang="pl-PL" dirty="0" err="1" smtClean="0"/>
              <a:t>ability</a:t>
            </a:r>
            <a:r>
              <a:rPr lang="pl-PL" dirty="0" smtClean="0"/>
              <a:t> of </a:t>
            </a:r>
            <a:r>
              <a:rPr lang="pl-PL" dirty="0" err="1" smtClean="0"/>
              <a:t>older</a:t>
            </a:r>
            <a:r>
              <a:rPr lang="pl-PL" dirty="0" smtClean="0"/>
              <a:t> </a:t>
            </a:r>
            <a:r>
              <a:rPr lang="pl-PL" dirty="0" err="1" smtClean="0"/>
              <a:t>workers</a:t>
            </a:r>
            <a:r>
              <a:rPr lang="pl-PL" dirty="0" smtClean="0"/>
              <a:t> in Poland</a:t>
            </a:r>
            <a:endParaRPr lang="en-GB" dirty="0" smtClean="0"/>
          </a:p>
        </p:txBody>
      </p:sp>
      <p:grpSp>
        <p:nvGrpSpPr>
          <p:cNvPr id="4" name="Group 5"/>
          <p:cNvGrpSpPr>
            <a:grpSpLocks/>
          </p:cNvGrpSpPr>
          <p:nvPr/>
        </p:nvGrpSpPr>
        <p:grpSpPr bwMode="auto">
          <a:xfrm>
            <a:off x="7256078" y="6554722"/>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12660159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3670" y="260648"/>
            <a:ext cx="7467600" cy="724942"/>
          </a:xfrm>
        </p:spPr>
        <p:txBody>
          <a:bodyPr>
            <a:normAutofit/>
          </a:bodyPr>
          <a:lstStyle/>
          <a:p>
            <a:r>
              <a:rPr lang="pl-PL" sz="2000" b="1" dirty="0" err="1" smtClean="0"/>
              <a:t>Participation</a:t>
            </a:r>
            <a:r>
              <a:rPr lang="pl-PL" sz="2000" b="1" dirty="0" smtClean="0"/>
              <a:t> </a:t>
            </a:r>
            <a:r>
              <a:rPr lang="pl-PL" sz="2000" b="1" dirty="0"/>
              <a:t>in </a:t>
            </a:r>
            <a:r>
              <a:rPr lang="pl-PL" sz="2000" b="1" dirty="0" err="1"/>
              <a:t>trainigs</a:t>
            </a:r>
            <a:r>
              <a:rPr lang="pl-PL" sz="2000" b="1" dirty="0"/>
              <a:t> </a:t>
            </a:r>
            <a:r>
              <a:rPr lang="pl-PL" sz="2000" b="1" dirty="0" smtClean="0"/>
              <a:t>(%)</a:t>
            </a:r>
            <a:endParaRPr lang="pl-PL" sz="2000" b="1" dirty="0"/>
          </a:p>
        </p:txBody>
      </p:sp>
      <p:pic>
        <p:nvPicPr>
          <p:cNvPr id="1026"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76750" y="1340768"/>
            <a:ext cx="8599706"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5"/>
          <p:cNvGrpSpPr>
            <a:grpSpLocks/>
          </p:cNvGrpSpPr>
          <p:nvPr/>
        </p:nvGrpSpPr>
        <p:grpSpPr bwMode="auto">
          <a:xfrm>
            <a:off x="7092279" y="6557110"/>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
        <p:nvSpPr>
          <p:cNvPr id="8" name="pole tekstowe 7"/>
          <p:cNvSpPr txBox="1"/>
          <p:nvPr/>
        </p:nvSpPr>
        <p:spPr>
          <a:xfrm>
            <a:off x="122520" y="5849680"/>
            <a:ext cx="7992888" cy="830997"/>
          </a:xfrm>
          <a:prstGeom prst="rect">
            <a:avLst/>
          </a:prstGeom>
          <a:noFill/>
        </p:spPr>
        <p:txBody>
          <a:bodyPr wrap="square" rtlCol="0">
            <a:spAutoFit/>
          </a:bodyPr>
          <a:lstStyle/>
          <a:p>
            <a:pPr algn="just"/>
            <a:r>
              <a:rPr lang="pl-PL" sz="1600" i="1" dirty="0" smtClean="0"/>
              <a:t>Source: </a:t>
            </a:r>
            <a:r>
              <a:rPr lang="pl-PL" sz="1600" i="1" dirty="0" err="1" smtClean="0"/>
              <a:t>Hildt</a:t>
            </a:r>
            <a:r>
              <a:rPr lang="pl-PL" sz="1600" i="1" dirty="0" smtClean="0"/>
              <a:t>-Ciupińska K., Bugajska J.: </a:t>
            </a:r>
            <a:r>
              <a:rPr lang="en-US" sz="1600" i="1" dirty="0" smtClean="0"/>
              <a:t>Evaluation Of Activities And Needs Of Older Workers</a:t>
            </a:r>
            <a:r>
              <a:rPr lang="pl-PL" sz="1600" i="1" dirty="0" smtClean="0"/>
              <a:t> </a:t>
            </a:r>
            <a:r>
              <a:rPr lang="en-US" sz="1600" i="1" dirty="0" smtClean="0"/>
              <a:t>In The Context Of Maintaining Their Employment</a:t>
            </a:r>
            <a:r>
              <a:rPr lang="pl-PL" sz="1600" i="1" dirty="0" smtClean="0"/>
              <a:t>. </a:t>
            </a:r>
            <a:r>
              <a:rPr lang="pl-PL" sz="1600" i="1" dirty="0"/>
              <a:t>Medycyna Pracy 2013;64(3):</a:t>
            </a:r>
            <a:r>
              <a:rPr lang="pl-PL" sz="1600" i="1" dirty="0" smtClean="0"/>
              <a:t>297–306.</a:t>
            </a:r>
            <a:endParaRPr lang="pl-PL" sz="1600" i="1" dirty="0"/>
          </a:p>
        </p:txBody>
      </p:sp>
    </p:spTree>
    <p:extLst>
      <p:ext uri="{BB962C8B-B14F-4D97-AF65-F5344CB8AC3E}">
        <p14:creationId xmlns:p14="http://schemas.microsoft.com/office/powerpoint/2010/main" val="24379254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395536" y="836712"/>
            <a:ext cx="4392488" cy="4536504"/>
          </a:xfrm>
        </p:spPr>
        <p:txBody>
          <a:bodyPr>
            <a:noAutofit/>
          </a:bodyPr>
          <a:lstStyle/>
          <a:p>
            <a:pPr marL="0" indent="0" algn="just">
              <a:lnSpc>
                <a:spcPct val="120000"/>
              </a:lnSpc>
              <a:buFont typeface="Arial" charset="0"/>
              <a:buNone/>
              <a:defRPr/>
            </a:pPr>
            <a:r>
              <a:rPr lang="en-GB" sz="1800" b="1" dirty="0" smtClean="0"/>
              <a:t>As part of the implementation of the project, a handbook </a:t>
            </a:r>
            <a:r>
              <a:rPr lang="en-GB" sz="1800" dirty="0" smtClean="0"/>
              <a:t>entitled „Age management – promotion of professional activity of people aged 50+. Examples of good practices” was developed. It is addressed to employers, employees and all those interested in age management. It explains the most important terms connected with age management, its elements, and it contains examples of good Polish and European practices.</a:t>
            </a:r>
            <a:endParaRPr lang="en-GB" sz="1800" i="1" dirty="0" smtClean="0"/>
          </a:p>
          <a:p>
            <a:pPr marL="0" indent="0" algn="just">
              <a:lnSpc>
                <a:spcPct val="120000"/>
              </a:lnSpc>
              <a:buFont typeface="Arial" charset="0"/>
              <a:buNone/>
              <a:defRPr/>
            </a:pPr>
            <a:endParaRPr lang="en-GB" sz="1500" dirty="0" smtClean="0"/>
          </a:p>
          <a:p>
            <a:pPr marL="0" indent="0">
              <a:lnSpc>
                <a:spcPct val="120000"/>
              </a:lnSpc>
              <a:buNone/>
            </a:pPr>
            <a:endParaRPr lang="en-GB" sz="1500" dirty="0"/>
          </a:p>
        </p:txBody>
      </p:sp>
      <p:pic>
        <p:nvPicPr>
          <p:cNvPr id="5" name="Picture 2" descr="C:\Users\kahil\AppData\Local\Temp\IM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9489"/>
          <a:stretch/>
        </p:blipFill>
        <p:spPr bwMode="auto">
          <a:xfrm>
            <a:off x="4932040" y="620688"/>
            <a:ext cx="3554165" cy="5029404"/>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5"/>
          <p:cNvGrpSpPr>
            <a:grpSpLocks/>
          </p:cNvGrpSpPr>
          <p:nvPr/>
        </p:nvGrpSpPr>
        <p:grpSpPr bwMode="auto">
          <a:xfrm>
            <a:off x="7308304" y="6562660"/>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3308293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3568" y="2420888"/>
            <a:ext cx="7467600" cy="1287016"/>
          </a:xfrm>
        </p:spPr>
        <p:txBody>
          <a:bodyPr>
            <a:normAutofit fontScale="90000"/>
          </a:bodyPr>
          <a:lstStyle/>
          <a:p>
            <a:pPr algn="ctr">
              <a:lnSpc>
                <a:spcPct val="150000"/>
              </a:lnSpc>
            </a:pPr>
            <a:r>
              <a:rPr lang="pl-PL" sz="3600" b="1" dirty="0" err="1" smtClean="0"/>
              <a:t>Work</a:t>
            </a:r>
            <a:r>
              <a:rPr lang="pl-PL" sz="3600" b="1" dirty="0" smtClean="0"/>
              <a:t> </a:t>
            </a:r>
            <a:r>
              <a:rPr lang="pl-PL" sz="3600" b="1" dirty="0" err="1" smtClean="0"/>
              <a:t>Ability</a:t>
            </a:r>
            <a:r>
              <a:rPr lang="pl-PL" sz="3600" b="1" dirty="0" smtClean="0"/>
              <a:t> of </a:t>
            </a:r>
            <a:r>
              <a:rPr lang="pl-PL" sz="3600" b="1" dirty="0" err="1" smtClean="0"/>
              <a:t>older</a:t>
            </a:r>
            <a:r>
              <a:rPr lang="pl-PL" sz="3600" b="1" dirty="0" smtClean="0"/>
              <a:t> </a:t>
            </a:r>
            <a:r>
              <a:rPr lang="pl-PL" sz="3600" b="1" dirty="0" err="1" smtClean="0"/>
              <a:t>workers</a:t>
            </a:r>
            <a:r>
              <a:rPr lang="pl-PL" sz="3600" b="1" dirty="0" smtClean="0"/>
              <a:t> in Poland</a:t>
            </a:r>
            <a:endParaRPr lang="pl-PL" sz="3600" b="1" dirty="0"/>
          </a:p>
        </p:txBody>
      </p:sp>
    </p:spTree>
    <p:extLst>
      <p:ext uri="{BB962C8B-B14F-4D97-AF65-F5344CB8AC3E}">
        <p14:creationId xmlns:p14="http://schemas.microsoft.com/office/powerpoint/2010/main" val="12866165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457200" y="836712"/>
            <a:ext cx="8003232" cy="4896544"/>
          </a:xfrm>
        </p:spPr>
        <p:txBody>
          <a:bodyPr/>
          <a:lstStyle/>
          <a:p>
            <a:pPr marL="0" indent="0" algn="just">
              <a:lnSpc>
                <a:spcPct val="150000"/>
              </a:lnSpc>
              <a:buNone/>
            </a:pPr>
            <a:r>
              <a:rPr lang="en-US" dirty="0"/>
              <a:t>Ability to work is changing with age. This is mainly due to the decline in physical and mental capacity. </a:t>
            </a:r>
            <a:r>
              <a:rPr lang="pl-PL" dirty="0" err="1" smtClean="0"/>
              <a:t>However</a:t>
            </a:r>
            <a:r>
              <a:rPr lang="pl-PL" dirty="0" smtClean="0"/>
              <a:t> </a:t>
            </a:r>
            <a:r>
              <a:rPr lang="en-US" dirty="0" smtClean="0"/>
              <a:t>the </a:t>
            </a:r>
            <a:r>
              <a:rPr lang="en-US" dirty="0"/>
              <a:t>elderly workers </a:t>
            </a:r>
            <a:r>
              <a:rPr lang="pl-PL" dirty="0" err="1" smtClean="0"/>
              <a:t>suffer</a:t>
            </a:r>
            <a:r>
              <a:rPr lang="en-US" dirty="0" smtClean="0"/>
              <a:t> </a:t>
            </a:r>
            <a:r>
              <a:rPr lang="en-US" dirty="0"/>
              <a:t>more </a:t>
            </a:r>
            <a:r>
              <a:rPr lang="en-US" dirty="0" smtClean="0"/>
              <a:t>frequent</a:t>
            </a:r>
            <a:r>
              <a:rPr lang="pl-PL" dirty="0" err="1" smtClean="0"/>
              <a:t>ly</a:t>
            </a:r>
            <a:r>
              <a:rPr lang="pl-PL" dirty="0" smtClean="0"/>
              <a:t> from</a:t>
            </a:r>
            <a:r>
              <a:rPr lang="en-US" dirty="0" smtClean="0"/>
              <a:t>: </a:t>
            </a:r>
            <a:r>
              <a:rPr lang="en-US" dirty="0"/>
              <a:t>cardiovascular </a:t>
            </a:r>
            <a:r>
              <a:rPr lang="en-US" dirty="0" smtClean="0"/>
              <a:t>disease</a:t>
            </a:r>
            <a:r>
              <a:rPr lang="pl-PL" dirty="0" smtClean="0"/>
              <a:t>s</a:t>
            </a:r>
            <a:r>
              <a:rPr lang="en-US" dirty="0" smtClean="0"/>
              <a:t>, </a:t>
            </a:r>
            <a:r>
              <a:rPr lang="en-US" dirty="0"/>
              <a:t>respiratory and musculoskeletal disorders. In contrast, the requirements of work remain the same regardless of the age of the employee</a:t>
            </a:r>
            <a:r>
              <a:rPr lang="en-US" dirty="0" smtClean="0"/>
              <a:t>.</a:t>
            </a:r>
            <a:endParaRPr lang="pl-PL" dirty="0" smtClean="0"/>
          </a:p>
          <a:p>
            <a:pPr marL="0" indent="0" algn="r">
              <a:lnSpc>
                <a:spcPct val="150000"/>
              </a:lnSpc>
              <a:buNone/>
            </a:pPr>
            <a:r>
              <a:rPr lang="pl-PL" i="1" dirty="0" smtClean="0"/>
              <a:t>Bugajska J. et. al., 2008</a:t>
            </a:r>
            <a:endParaRPr lang="pl-PL" i="1" dirty="0"/>
          </a:p>
        </p:txBody>
      </p:sp>
    </p:spTree>
    <p:extLst>
      <p:ext uri="{BB962C8B-B14F-4D97-AF65-F5344CB8AC3E}">
        <p14:creationId xmlns:p14="http://schemas.microsoft.com/office/powerpoint/2010/main" val="525157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490066"/>
          </a:xfrm>
        </p:spPr>
        <p:txBody>
          <a:bodyPr>
            <a:normAutofit fontScale="90000"/>
          </a:bodyPr>
          <a:lstStyle/>
          <a:p>
            <a:r>
              <a:rPr lang="pl-PL" b="1" dirty="0" err="1" smtClean="0"/>
              <a:t>Work</a:t>
            </a:r>
            <a:r>
              <a:rPr lang="pl-PL" b="1" dirty="0" smtClean="0"/>
              <a:t> </a:t>
            </a:r>
            <a:r>
              <a:rPr lang="pl-PL" b="1" dirty="0" err="1" smtClean="0"/>
              <a:t>Ability</a:t>
            </a:r>
            <a:r>
              <a:rPr lang="pl-PL" b="1" dirty="0" smtClean="0"/>
              <a:t> Index (1)</a:t>
            </a:r>
            <a:endParaRPr lang="pl-PL" b="1" dirty="0"/>
          </a:p>
        </p:txBody>
      </p:sp>
      <p:sp>
        <p:nvSpPr>
          <p:cNvPr id="3" name="Symbol zastępczy zawartości 2"/>
          <p:cNvSpPr>
            <a:spLocks noGrp="1"/>
          </p:cNvSpPr>
          <p:nvPr>
            <p:ph sz="quarter" idx="1"/>
          </p:nvPr>
        </p:nvSpPr>
        <p:spPr>
          <a:xfrm>
            <a:off x="179512" y="1052736"/>
            <a:ext cx="8496944" cy="5637240"/>
          </a:xfrm>
        </p:spPr>
        <p:txBody>
          <a:bodyPr>
            <a:normAutofit/>
          </a:bodyPr>
          <a:lstStyle/>
          <a:p>
            <a:r>
              <a:rPr lang="pl-PL" sz="2000" dirty="0" smtClean="0"/>
              <a:t>T</a:t>
            </a:r>
            <a:r>
              <a:rPr lang="en-US" sz="2000" dirty="0" smtClean="0"/>
              <a:t>he </a:t>
            </a:r>
            <a:r>
              <a:rPr lang="en-US" sz="2000" dirty="0"/>
              <a:t>index is determined on the basis of the answers to a series of questions which take into consideration the demands of work, the worker’s health status and resources. The worker completes the questionnaire before the interview with an occupational health professional who rates the responses according to the instructions. WAI is a summary measure of seven items (range 7–49</a:t>
            </a:r>
            <a:r>
              <a:rPr lang="en-US" sz="2000" dirty="0" smtClean="0"/>
              <a:t>):</a:t>
            </a:r>
            <a:endParaRPr lang="pl-PL" sz="2000" dirty="0" smtClean="0"/>
          </a:p>
          <a:p>
            <a:endParaRPr lang="pl-PL" sz="2000" b="1" dirty="0"/>
          </a:p>
          <a:p>
            <a:r>
              <a:rPr lang="en-US" b="1" dirty="0" smtClean="0"/>
              <a:t>Items </a:t>
            </a:r>
            <a:r>
              <a:rPr lang="en-US" b="1" dirty="0"/>
              <a:t>|</a:t>
            </a:r>
            <a:r>
              <a:rPr lang="en-US" dirty="0"/>
              <a:t> </a:t>
            </a:r>
            <a:r>
              <a:rPr lang="en-US" b="1" dirty="0" smtClean="0"/>
              <a:t>Range</a:t>
            </a:r>
            <a:endParaRPr lang="pl-PL" b="1" dirty="0" smtClean="0"/>
          </a:p>
          <a:p>
            <a:pPr marL="0" indent="0">
              <a:buNone/>
            </a:pPr>
            <a:r>
              <a:rPr lang="en-US" dirty="0"/>
              <a:t/>
            </a:r>
            <a:br>
              <a:rPr lang="en-US" dirty="0"/>
            </a:br>
            <a:r>
              <a:rPr lang="en-US" sz="2000" dirty="0"/>
              <a:t>1 Current work ability compared with the lifetime best </a:t>
            </a:r>
            <a:r>
              <a:rPr lang="en-US" sz="2000" b="1" dirty="0"/>
              <a:t>|</a:t>
            </a:r>
            <a:r>
              <a:rPr lang="en-US" sz="2000" dirty="0"/>
              <a:t>  0–10</a:t>
            </a:r>
            <a:br>
              <a:rPr lang="en-US" sz="2000" dirty="0"/>
            </a:br>
            <a:r>
              <a:rPr lang="en-US" sz="2000" dirty="0"/>
              <a:t>2 Work ability in relation to the demands of the job </a:t>
            </a:r>
            <a:r>
              <a:rPr lang="en-US" sz="2000" b="1" dirty="0"/>
              <a:t>|</a:t>
            </a:r>
            <a:r>
              <a:rPr lang="en-US" sz="2000" dirty="0"/>
              <a:t>  2–10</a:t>
            </a:r>
            <a:br>
              <a:rPr lang="en-US" sz="2000" dirty="0"/>
            </a:br>
            <a:r>
              <a:rPr lang="en-US" sz="2000" dirty="0"/>
              <a:t>3 Number of current diseases diagnosed by a physician </a:t>
            </a:r>
            <a:r>
              <a:rPr lang="en-US" sz="2000" b="1" dirty="0"/>
              <a:t>|</a:t>
            </a:r>
            <a:r>
              <a:rPr lang="en-US" sz="2000" dirty="0"/>
              <a:t>  1–7</a:t>
            </a:r>
            <a:br>
              <a:rPr lang="en-US" sz="2000" dirty="0"/>
            </a:br>
            <a:r>
              <a:rPr lang="en-US" sz="2000" dirty="0"/>
              <a:t>4 Estimated work impairment due to diseases </a:t>
            </a:r>
            <a:r>
              <a:rPr lang="en-US" sz="2000" b="1" dirty="0"/>
              <a:t>|</a:t>
            </a:r>
            <a:r>
              <a:rPr lang="en-US" sz="2000" dirty="0"/>
              <a:t>  1–6</a:t>
            </a:r>
            <a:br>
              <a:rPr lang="en-US" sz="2000" dirty="0"/>
            </a:br>
            <a:r>
              <a:rPr lang="en-US" sz="2000" dirty="0"/>
              <a:t>5 Sick leave during the past year (12 months) </a:t>
            </a:r>
            <a:r>
              <a:rPr lang="en-US" sz="2000" b="1" dirty="0"/>
              <a:t>|</a:t>
            </a:r>
            <a:r>
              <a:rPr lang="en-US" sz="2000" dirty="0"/>
              <a:t>  1–5</a:t>
            </a:r>
            <a:br>
              <a:rPr lang="en-US" sz="2000" dirty="0"/>
            </a:br>
            <a:r>
              <a:rPr lang="en-US" sz="2000" dirty="0"/>
              <a:t>6 Own prognosis of work ability 2 years from now </a:t>
            </a:r>
            <a:r>
              <a:rPr lang="en-US" sz="2000" b="1" dirty="0"/>
              <a:t>|</a:t>
            </a:r>
            <a:r>
              <a:rPr lang="en-US" sz="2000" dirty="0"/>
              <a:t>  1–7</a:t>
            </a:r>
            <a:br>
              <a:rPr lang="en-US" sz="2000" dirty="0"/>
            </a:br>
            <a:r>
              <a:rPr lang="en-US" sz="2000" dirty="0"/>
              <a:t>7 Mental resources </a:t>
            </a:r>
            <a:r>
              <a:rPr lang="en-US" sz="2000" b="1" dirty="0"/>
              <a:t>|</a:t>
            </a:r>
            <a:r>
              <a:rPr lang="en-US" sz="2000" dirty="0"/>
              <a:t>  1–4 </a:t>
            </a:r>
          </a:p>
          <a:p>
            <a:endParaRPr lang="pl-PL" dirty="0"/>
          </a:p>
        </p:txBody>
      </p:sp>
    </p:spTree>
    <p:extLst>
      <p:ext uri="{BB962C8B-B14F-4D97-AF65-F5344CB8AC3E}">
        <p14:creationId xmlns:p14="http://schemas.microsoft.com/office/powerpoint/2010/main" val="13714527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562074"/>
          </a:xfrm>
        </p:spPr>
        <p:txBody>
          <a:bodyPr/>
          <a:lstStyle/>
          <a:p>
            <a:r>
              <a:rPr lang="pl-PL" b="1" dirty="0" err="1"/>
              <a:t>Work</a:t>
            </a:r>
            <a:r>
              <a:rPr lang="pl-PL" b="1" dirty="0"/>
              <a:t> </a:t>
            </a:r>
            <a:r>
              <a:rPr lang="pl-PL" b="1" dirty="0" err="1"/>
              <a:t>Ability</a:t>
            </a:r>
            <a:r>
              <a:rPr lang="pl-PL" b="1" dirty="0"/>
              <a:t> Index </a:t>
            </a:r>
            <a:r>
              <a:rPr lang="pl-PL" b="1" dirty="0" smtClean="0"/>
              <a:t>(2)</a:t>
            </a:r>
            <a:endParaRPr lang="pl-PL" dirty="0"/>
          </a:p>
        </p:txBody>
      </p:sp>
      <p:sp>
        <p:nvSpPr>
          <p:cNvPr id="3" name="Symbol zastępczy zawartości 2"/>
          <p:cNvSpPr>
            <a:spLocks noGrp="1"/>
          </p:cNvSpPr>
          <p:nvPr>
            <p:ph sz="quarter" idx="1"/>
          </p:nvPr>
        </p:nvSpPr>
        <p:spPr>
          <a:xfrm>
            <a:off x="457200" y="1196752"/>
            <a:ext cx="7467600" cy="5277200"/>
          </a:xfrm>
        </p:spPr>
        <p:txBody>
          <a:bodyPr/>
          <a:lstStyle/>
          <a:p>
            <a:r>
              <a:rPr lang="en-US" dirty="0"/>
              <a:t>The score depicts the worker's own concept of his/her work ability. Level of work ability and the objectives of any measures deemed necessary are classified as follows</a:t>
            </a:r>
            <a:r>
              <a:rPr lang="en-US" dirty="0" smtClean="0"/>
              <a:t>:</a:t>
            </a:r>
            <a:endParaRPr lang="pl-PL" dirty="0" smtClean="0"/>
          </a:p>
          <a:p>
            <a:pPr marL="0" indent="0">
              <a:buNone/>
            </a:pPr>
            <a:endParaRPr lang="en-US" dirty="0"/>
          </a:p>
          <a:p>
            <a:r>
              <a:rPr lang="en-US" b="1" dirty="0"/>
              <a:t>Score |</a:t>
            </a:r>
            <a:r>
              <a:rPr lang="en-US" dirty="0"/>
              <a:t> </a:t>
            </a:r>
            <a:r>
              <a:rPr lang="en-US" b="1" dirty="0"/>
              <a:t>Work ability</a:t>
            </a:r>
            <a:r>
              <a:rPr lang="en-US" dirty="0"/>
              <a:t> </a:t>
            </a:r>
            <a:r>
              <a:rPr lang="en-US" b="1" dirty="0"/>
              <a:t>|</a:t>
            </a:r>
            <a:r>
              <a:rPr lang="en-US" dirty="0"/>
              <a:t> </a:t>
            </a:r>
            <a:r>
              <a:rPr lang="en-US" b="1" dirty="0"/>
              <a:t>Objective of measures</a:t>
            </a:r>
            <a:r>
              <a:rPr lang="en-US" dirty="0"/>
              <a:t/>
            </a:r>
            <a:br>
              <a:rPr lang="en-US" dirty="0"/>
            </a:br>
            <a:r>
              <a:rPr lang="en-US" dirty="0"/>
              <a:t>7-27 </a:t>
            </a:r>
            <a:r>
              <a:rPr lang="en-US" b="1" dirty="0"/>
              <a:t>  |</a:t>
            </a:r>
            <a:r>
              <a:rPr lang="en-US" dirty="0"/>
              <a:t> poor </a:t>
            </a:r>
            <a:r>
              <a:rPr lang="en-US" b="1" dirty="0"/>
              <a:t> |</a:t>
            </a:r>
            <a:r>
              <a:rPr lang="en-US" dirty="0"/>
              <a:t>  restore work ability</a:t>
            </a:r>
            <a:br>
              <a:rPr lang="en-US" dirty="0"/>
            </a:br>
            <a:r>
              <a:rPr lang="en-US" dirty="0"/>
              <a:t>28-36</a:t>
            </a:r>
            <a:r>
              <a:rPr lang="en-US" b="1" dirty="0"/>
              <a:t> |</a:t>
            </a:r>
            <a:r>
              <a:rPr lang="en-US" dirty="0"/>
              <a:t>  moderate</a:t>
            </a:r>
            <a:r>
              <a:rPr lang="en-US" b="1" dirty="0"/>
              <a:t> |</a:t>
            </a:r>
            <a:r>
              <a:rPr lang="en-US" dirty="0"/>
              <a:t>  improve work ability</a:t>
            </a:r>
            <a:br>
              <a:rPr lang="en-US" dirty="0"/>
            </a:br>
            <a:r>
              <a:rPr lang="en-US" dirty="0"/>
              <a:t>37-43</a:t>
            </a:r>
            <a:r>
              <a:rPr lang="en-US" b="1" dirty="0"/>
              <a:t> |</a:t>
            </a:r>
            <a:r>
              <a:rPr lang="en-US" dirty="0"/>
              <a:t>  good </a:t>
            </a:r>
            <a:r>
              <a:rPr lang="en-US" b="1" dirty="0"/>
              <a:t> |</a:t>
            </a:r>
            <a:r>
              <a:rPr lang="en-US" dirty="0"/>
              <a:t>  support work ability</a:t>
            </a:r>
            <a:br>
              <a:rPr lang="en-US" dirty="0"/>
            </a:br>
            <a:r>
              <a:rPr lang="en-US" dirty="0"/>
              <a:t>44-49 </a:t>
            </a:r>
            <a:r>
              <a:rPr lang="en-US" b="1" dirty="0"/>
              <a:t>|</a:t>
            </a:r>
            <a:r>
              <a:rPr lang="en-US" dirty="0"/>
              <a:t>  excellent </a:t>
            </a:r>
            <a:r>
              <a:rPr lang="en-US" b="1" dirty="0"/>
              <a:t> |</a:t>
            </a:r>
            <a:r>
              <a:rPr lang="en-US" dirty="0"/>
              <a:t>  maintain work ability</a:t>
            </a:r>
          </a:p>
          <a:p>
            <a:endParaRPr lang="pl-PL" dirty="0"/>
          </a:p>
        </p:txBody>
      </p:sp>
    </p:spTree>
    <p:extLst>
      <p:ext uri="{BB962C8B-B14F-4D97-AF65-F5344CB8AC3E}">
        <p14:creationId xmlns:p14="http://schemas.microsoft.com/office/powerpoint/2010/main" val="3520826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457200" y="980728"/>
            <a:ext cx="7787208" cy="5493224"/>
          </a:xfrm>
        </p:spPr>
        <p:txBody>
          <a:bodyPr>
            <a:normAutofit/>
          </a:bodyPr>
          <a:lstStyle/>
          <a:p>
            <a:endParaRPr lang="en-US" dirty="0"/>
          </a:p>
          <a:p>
            <a:pPr marL="0" indent="0" algn="just">
              <a:lnSpc>
                <a:spcPct val="150000"/>
              </a:lnSpc>
              <a:buNone/>
            </a:pPr>
            <a:r>
              <a:rPr lang="en-US" dirty="0"/>
              <a:t>Measurements of the work ability subjective assessment, </a:t>
            </a:r>
            <a:r>
              <a:rPr lang="en-US" dirty="0" smtClean="0"/>
              <a:t>using </a:t>
            </a:r>
            <a:r>
              <a:rPr lang="en-US" dirty="0"/>
              <a:t>the work ability index (WAI), are widely applied in the </a:t>
            </a:r>
            <a:r>
              <a:rPr lang="en-US" dirty="0" smtClean="0"/>
              <a:t>examination </a:t>
            </a:r>
            <a:r>
              <a:rPr lang="en-US" dirty="0"/>
              <a:t>of workers. </a:t>
            </a:r>
            <a:r>
              <a:rPr lang="en-US" dirty="0" smtClean="0"/>
              <a:t>The </a:t>
            </a:r>
            <a:r>
              <a:rPr lang="en-US" dirty="0"/>
              <a:t>measurement results suggest that the low level of work ability, which is determined by work-burden factors, health </a:t>
            </a:r>
            <a:r>
              <a:rPr lang="en-US" dirty="0" smtClean="0"/>
              <a:t>condition</a:t>
            </a:r>
            <a:r>
              <a:rPr lang="en-US" dirty="0"/>
              <a:t>, and lifestyles of persons under study, can be a predictor of earlier retirement</a:t>
            </a:r>
            <a:r>
              <a:rPr lang="en-US" dirty="0" smtClean="0"/>
              <a:t>.</a:t>
            </a:r>
            <a:endParaRPr lang="pl-PL" dirty="0" smtClean="0"/>
          </a:p>
          <a:p>
            <a:pPr marL="0" indent="0" algn="just">
              <a:lnSpc>
                <a:spcPct val="150000"/>
              </a:lnSpc>
              <a:buNone/>
            </a:pPr>
            <a:endParaRPr lang="pl-PL" dirty="0"/>
          </a:p>
          <a:p>
            <a:pPr marL="0" indent="0" algn="r">
              <a:lnSpc>
                <a:spcPct val="150000"/>
              </a:lnSpc>
              <a:buNone/>
            </a:pPr>
            <a:r>
              <a:rPr lang="pl-PL" sz="1800" i="1" dirty="0" smtClean="0"/>
              <a:t>Makowiec-Dąbrowska T., 2008</a:t>
            </a:r>
            <a:endParaRPr lang="en-US" sz="1800" i="1" dirty="0"/>
          </a:p>
          <a:p>
            <a:endParaRPr lang="pl-PL" dirty="0"/>
          </a:p>
        </p:txBody>
      </p:sp>
    </p:spTree>
    <p:extLst>
      <p:ext uri="{BB962C8B-B14F-4D97-AF65-F5344CB8AC3E}">
        <p14:creationId xmlns:p14="http://schemas.microsoft.com/office/powerpoint/2010/main" val="28261722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395536" y="692696"/>
            <a:ext cx="7776864" cy="5809856"/>
          </a:xfrm>
        </p:spPr>
        <p:txBody>
          <a:bodyPr>
            <a:normAutofit fontScale="92500"/>
          </a:bodyPr>
          <a:lstStyle/>
          <a:p>
            <a:pPr marL="0" indent="0" algn="just">
              <a:lnSpc>
                <a:spcPct val="150000"/>
              </a:lnSpc>
              <a:buNone/>
            </a:pPr>
            <a:r>
              <a:rPr lang="pl-PL" dirty="0" err="1"/>
              <a:t>Work</a:t>
            </a:r>
            <a:r>
              <a:rPr lang="pl-PL" dirty="0"/>
              <a:t> </a:t>
            </a:r>
            <a:r>
              <a:rPr lang="pl-PL" dirty="0" err="1"/>
              <a:t>ability</a:t>
            </a:r>
            <a:r>
              <a:rPr lang="pl-PL" dirty="0"/>
              <a:t> </a:t>
            </a:r>
            <a:r>
              <a:rPr lang="pl-PL" dirty="0" err="1"/>
              <a:t>is</a:t>
            </a:r>
            <a:r>
              <a:rPr lang="pl-PL" dirty="0"/>
              <a:t> a </a:t>
            </a:r>
            <a:r>
              <a:rPr lang="pl-PL" dirty="0" err="1"/>
              <a:t>complex</a:t>
            </a:r>
            <a:r>
              <a:rPr lang="pl-PL" dirty="0"/>
              <a:t> </a:t>
            </a:r>
            <a:r>
              <a:rPr lang="pl-PL" dirty="0" err="1"/>
              <a:t>trait</a:t>
            </a:r>
            <a:r>
              <a:rPr lang="pl-PL" dirty="0"/>
              <a:t>, </a:t>
            </a:r>
            <a:r>
              <a:rPr lang="pl-PL" dirty="0" err="1"/>
              <a:t>which</a:t>
            </a:r>
            <a:r>
              <a:rPr lang="pl-PL" dirty="0"/>
              <a:t> </a:t>
            </a:r>
            <a:r>
              <a:rPr lang="pl-PL" dirty="0" err="1"/>
              <a:t>shows</a:t>
            </a:r>
            <a:r>
              <a:rPr lang="pl-PL" dirty="0"/>
              <a:t> the </a:t>
            </a:r>
            <a:r>
              <a:rPr lang="pl-PL" dirty="0" err="1"/>
              <a:t>level</a:t>
            </a:r>
            <a:r>
              <a:rPr lang="pl-PL" dirty="0"/>
              <a:t> of </a:t>
            </a:r>
            <a:r>
              <a:rPr lang="pl-PL" dirty="0" err="1"/>
              <a:t>interaction</a:t>
            </a:r>
            <a:r>
              <a:rPr lang="pl-PL" dirty="0"/>
              <a:t> </a:t>
            </a:r>
            <a:r>
              <a:rPr lang="pl-PL" dirty="0" err="1"/>
              <a:t>requirements</a:t>
            </a:r>
            <a:r>
              <a:rPr lang="pl-PL" dirty="0"/>
              <a:t> for the performance of </a:t>
            </a:r>
            <a:r>
              <a:rPr lang="pl-PL" dirty="0" err="1"/>
              <a:t>work</a:t>
            </a:r>
            <a:r>
              <a:rPr lang="pl-PL" dirty="0"/>
              <a:t> on the </a:t>
            </a:r>
            <a:r>
              <a:rPr lang="pl-PL" dirty="0" err="1"/>
              <a:t>physical</a:t>
            </a:r>
            <a:r>
              <a:rPr lang="pl-PL" dirty="0"/>
              <a:t> and </a:t>
            </a:r>
            <a:r>
              <a:rPr lang="pl-PL" dirty="0" err="1"/>
              <a:t>mental</a:t>
            </a:r>
            <a:r>
              <a:rPr lang="pl-PL" dirty="0"/>
              <a:t> </a:t>
            </a:r>
            <a:r>
              <a:rPr lang="pl-PL" dirty="0" err="1"/>
              <a:t>strain</a:t>
            </a:r>
            <a:r>
              <a:rPr lang="pl-PL" dirty="0"/>
              <a:t>, and </a:t>
            </a:r>
            <a:r>
              <a:rPr lang="pl-PL" dirty="0" err="1"/>
              <a:t>state</a:t>
            </a:r>
            <a:r>
              <a:rPr lang="pl-PL" dirty="0"/>
              <a:t> of </a:t>
            </a:r>
            <a:r>
              <a:rPr lang="pl-PL" dirty="0" err="1"/>
              <a:t>health</a:t>
            </a:r>
            <a:r>
              <a:rPr lang="pl-PL" dirty="0"/>
              <a:t> and </a:t>
            </a:r>
            <a:r>
              <a:rPr lang="pl-PL" dirty="0" err="1"/>
              <a:t>their</a:t>
            </a:r>
            <a:r>
              <a:rPr lang="pl-PL" dirty="0"/>
              <a:t> </a:t>
            </a:r>
            <a:r>
              <a:rPr lang="pl-PL" dirty="0" err="1"/>
              <a:t>own</a:t>
            </a:r>
            <a:r>
              <a:rPr lang="pl-PL" dirty="0"/>
              <a:t> </a:t>
            </a:r>
            <a:r>
              <a:rPr lang="pl-PL" dirty="0" err="1"/>
              <a:t>assessment</a:t>
            </a:r>
            <a:r>
              <a:rPr lang="pl-PL" dirty="0"/>
              <a:t> of the </a:t>
            </a:r>
            <a:r>
              <a:rPr lang="pl-PL" dirty="0" err="1"/>
              <a:t>operation</a:t>
            </a:r>
            <a:r>
              <a:rPr lang="pl-PL" dirty="0"/>
              <a:t> in a </a:t>
            </a:r>
            <a:r>
              <a:rPr lang="pl-PL" dirty="0" err="1"/>
              <a:t>particular</a:t>
            </a:r>
            <a:r>
              <a:rPr lang="pl-PL" dirty="0"/>
              <a:t> </a:t>
            </a:r>
            <a:r>
              <a:rPr lang="pl-PL" dirty="0" err="1"/>
              <a:t>situation</a:t>
            </a:r>
            <a:r>
              <a:rPr lang="pl-PL" dirty="0"/>
              <a:t>, </a:t>
            </a:r>
            <a:r>
              <a:rPr lang="pl-PL" dirty="0" err="1"/>
              <a:t>organizational</a:t>
            </a:r>
            <a:r>
              <a:rPr lang="pl-PL" dirty="0"/>
              <a:t> and </a:t>
            </a:r>
            <a:r>
              <a:rPr lang="pl-PL" dirty="0" err="1"/>
              <a:t>social</a:t>
            </a:r>
            <a:r>
              <a:rPr lang="pl-PL" dirty="0"/>
              <a:t>. </a:t>
            </a:r>
            <a:r>
              <a:rPr lang="pl-PL" dirty="0" err="1"/>
              <a:t>Work</a:t>
            </a:r>
            <a:r>
              <a:rPr lang="pl-PL" dirty="0"/>
              <a:t> </a:t>
            </a:r>
            <a:r>
              <a:rPr lang="pl-PL" dirty="0" err="1"/>
              <a:t>ability</a:t>
            </a:r>
            <a:r>
              <a:rPr lang="pl-PL" dirty="0"/>
              <a:t> </a:t>
            </a:r>
            <a:r>
              <a:rPr lang="pl-PL" dirty="0" err="1"/>
              <a:t>is</a:t>
            </a:r>
            <a:r>
              <a:rPr lang="pl-PL" dirty="0"/>
              <a:t> a </a:t>
            </a:r>
            <a:r>
              <a:rPr lang="pl-PL" dirty="0" err="1"/>
              <a:t>dynamic</a:t>
            </a:r>
            <a:r>
              <a:rPr lang="pl-PL" dirty="0"/>
              <a:t> </a:t>
            </a:r>
            <a:r>
              <a:rPr lang="pl-PL" dirty="0" err="1"/>
              <a:t>process</a:t>
            </a:r>
            <a:r>
              <a:rPr lang="pl-PL" dirty="0"/>
              <a:t>, the </a:t>
            </a:r>
            <a:r>
              <a:rPr lang="pl-PL" dirty="0" err="1"/>
              <a:t>components</a:t>
            </a:r>
            <a:r>
              <a:rPr lang="pl-PL" dirty="0"/>
              <a:t> </a:t>
            </a:r>
            <a:r>
              <a:rPr lang="pl-PL" dirty="0" err="1"/>
              <a:t>can</a:t>
            </a:r>
            <a:r>
              <a:rPr lang="pl-PL" dirty="0"/>
              <a:t> be </a:t>
            </a:r>
            <a:r>
              <a:rPr lang="pl-PL" dirty="0" err="1"/>
              <a:t>varied</a:t>
            </a:r>
            <a:r>
              <a:rPr lang="pl-PL" dirty="0"/>
              <a:t> </a:t>
            </a:r>
            <a:r>
              <a:rPr lang="pl-PL" dirty="0" err="1"/>
              <a:t>worker's</a:t>
            </a:r>
            <a:r>
              <a:rPr lang="pl-PL" dirty="0"/>
              <a:t> </a:t>
            </a:r>
            <a:r>
              <a:rPr lang="pl-PL" dirty="0" err="1"/>
              <a:t>age</a:t>
            </a:r>
            <a:r>
              <a:rPr lang="pl-PL" dirty="0"/>
              <a:t>, but </a:t>
            </a:r>
            <a:r>
              <a:rPr lang="pl-PL" dirty="0" err="1"/>
              <a:t>also</a:t>
            </a:r>
            <a:r>
              <a:rPr lang="pl-PL" dirty="0"/>
              <a:t> </a:t>
            </a:r>
            <a:r>
              <a:rPr lang="pl-PL" dirty="0" err="1"/>
              <a:t>depend</a:t>
            </a:r>
            <a:r>
              <a:rPr lang="pl-PL" dirty="0"/>
              <a:t> on the </a:t>
            </a:r>
            <a:r>
              <a:rPr lang="pl-PL" dirty="0" err="1"/>
              <a:t>type</a:t>
            </a:r>
            <a:r>
              <a:rPr lang="pl-PL" dirty="0"/>
              <a:t> of </a:t>
            </a:r>
            <a:r>
              <a:rPr lang="pl-PL" dirty="0" err="1"/>
              <a:t>work</a:t>
            </a:r>
            <a:r>
              <a:rPr lang="pl-PL" dirty="0"/>
              <a:t> and </a:t>
            </a:r>
            <a:r>
              <a:rPr lang="pl-PL" dirty="0" err="1"/>
              <a:t>related</a:t>
            </a:r>
            <a:r>
              <a:rPr lang="pl-PL" dirty="0"/>
              <a:t> </a:t>
            </a:r>
            <a:r>
              <a:rPr lang="pl-PL" dirty="0" err="1"/>
              <a:t>charges</a:t>
            </a:r>
            <a:r>
              <a:rPr lang="pl-PL" dirty="0"/>
              <a:t>. </a:t>
            </a:r>
            <a:r>
              <a:rPr lang="pl-PL" dirty="0" err="1"/>
              <a:t>Large</a:t>
            </a:r>
            <a:r>
              <a:rPr lang="pl-PL" dirty="0"/>
              <a:t> </a:t>
            </a:r>
            <a:r>
              <a:rPr lang="pl-PL" dirty="0" err="1"/>
              <a:t>resources</a:t>
            </a:r>
            <a:r>
              <a:rPr lang="pl-PL" dirty="0"/>
              <a:t> of the </a:t>
            </a:r>
            <a:r>
              <a:rPr lang="pl-PL" dirty="0" err="1"/>
              <a:t>individual</a:t>
            </a:r>
            <a:r>
              <a:rPr lang="pl-PL" dirty="0"/>
              <a:t> </a:t>
            </a:r>
            <a:r>
              <a:rPr lang="pl-PL" dirty="0" err="1"/>
              <a:t>worker</a:t>
            </a:r>
            <a:r>
              <a:rPr lang="pl-PL" dirty="0"/>
              <a:t> </a:t>
            </a:r>
            <a:r>
              <a:rPr lang="pl-PL" dirty="0" err="1"/>
              <a:t>does</a:t>
            </a:r>
            <a:r>
              <a:rPr lang="pl-PL" dirty="0"/>
              <a:t> not </a:t>
            </a:r>
            <a:r>
              <a:rPr lang="pl-PL" dirty="0" err="1"/>
              <a:t>represent</a:t>
            </a:r>
            <a:r>
              <a:rPr lang="pl-PL" dirty="0"/>
              <a:t> a high </a:t>
            </a:r>
            <a:r>
              <a:rPr lang="pl-PL" dirty="0" err="1"/>
              <a:t>level</a:t>
            </a:r>
            <a:r>
              <a:rPr lang="pl-PL" dirty="0"/>
              <a:t> of </a:t>
            </a:r>
            <a:r>
              <a:rPr lang="pl-PL" dirty="0" err="1"/>
              <a:t>capacity</a:t>
            </a:r>
            <a:r>
              <a:rPr lang="pl-PL" dirty="0"/>
              <a:t> for </a:t>
            </a:r>
            <a:r>
              <a:rPr lang="pl-PL" dirty="0" err="1"/>
              <a:t>each</a:t>
            </a:r>
            <a:r>
              <a:rPr lang="pl-PL" dirty="0"/>
              <a:t> </a:t>
            </a:r>
            <a:r>
              <a:rPr lang="pl-PL" dirty="0" err="1"/>
              <a:t>job</a:t>
            </a:r>
            <a:r>
              <a:rPr lang="pl-PL" dirty="0"/>
              <a:t>, as </a:t>
            </a:r>
            <a:r>
              <a:rPr lang="pl-PL" dirty="0" err="1"/>
              <a:t>well</a:t>
            </a:r>
            <a:r>
              <a:rPr lang="pl-PL" dirty="0"/>
              <a:t> as small </a:t>
            </a:r>
            <a:r>
              <a:rPr lang="pl-PL" dirty="0" err="1"/>
              <a:t>individual</a:t>
            </a:r>
            <a:r>
              <a:rPr lang="pl-PL" dirty="0"/>
              <a:t> </a:t>
            </a:r>
            <a:r>
              <a:rPr lang="pl-PL" dirty="0" err="1"/>
              <a:t>resources</a:t>
            </a:r>
            <a:r>
              <a:rPr lang="pl-PL" dirty="0"/>
              <a:t> do not </a:t>
            </a:r>
            <a:r>
              <a:rPr lang="pl-PL" dirty="0" err="1"/>
              <a:t>indicate</a:t>
            </a:r>
            <a:r>
              <a:rPr lang="pl-PL" dirty="0"/>
              <a:t> a </a:t>
            </a:r>
            <a:r>
              <a:rPr lang="pl-PL" dirty="0" err="1"/>
              <a:t>total</a:t>
            </a:r>
            <a:r>
              <a:rPr lang="pl-PL" dirty="0"/>
              <a:t> </a:t>
            </a:r>
            <a:r>
              <a:rPr lang="pl-PL" dirty="0" err="1"/>
              <a:t>lack</a:t>
            </a:r>
            <a:r>
              <a:rPr lang="pl-PL" dirty="0"/>
              <a:t> of </a:t>
            </a:r>
            <a:r>
              <a:rPr lang="pl-PL" dirty="0" err="1"/>
              <a:t>ability</a:t>
            </a:r>
            <a:r>
              <a:rPr lang="pl-PL" dirty="0"/>
              <a:t> to </a:t>
            </a:r>
            <a:r>
              <a:rPr lang="pl-PL" dirty="0" err="1"/>
              <a:t>work</a:t>
            </a:r>
            <a:r>
              <a:rPr lang="pl-PL" dirty="0"/>
              <a:t> (Bugajska et al</a:t>
            </a:r>
            <a:r>
              <a:rPr lang="pl-PL" dirty="0" smtClean="0"/>
              <a:t>., </a:t>
            </a:r>
            <a:r>
              <a:rPr lang="pl-PL" dirty="0"/>
              <a:t>2008</a:t>
            </a:r>
            <a:r>
              <a:rPr lang="pl-PL" dirty="0" smtClean="0"/>
              <a:t>,). </a:t>
            </a:r>
            <a:endParaRPr lang="pl-PL" dirty="0"/>
          </a:p>
        </p:txBody>
      </p:sp>
    </p:spTree>
    <p:extLst>
      <p:ext uri="{BB962C8B-B14F-4D97-AF65-F5344CB8AC3E}">
        <p14:creationId xmlns:p14="http://schemas.microsoft.com/office/powerpoint/2010/main" val="1272966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188640"/>
            <a:ext cx="8075240" cy="828706"/>
          </a:xfrm>
        </p:spPr>
        <p:txBody>
          <a:bodyPr>
            <a:normAutofit/>
          </a:bodyPr>
          <a:lstStyle/>
          <a:p>
            <a:pPr algn="ctr"/>
            <a:r>
              <a:rPr lang="pl-PL" sz="2400" b="1" dirty="0" err="1"/>
              <a:t>Multidimensional</a:t>
            </a:r>
            <a:r>
              <a:rPr lang="pl-PL" sz="2400" b="1" dirty="0"/>
              <a:t> </a:t>
            </a:r>
            <a:r>
              <a:rPr lang="pl-PL" sz="2400" b="1" dirty="0" err="1"/>
              <a:t>work</a:t>
            </a:r>
            <a:r>
              <a:rPr lang="pl-PL" sz="2400" b="1" dirty="0"/>
              <a:t> </a:t>
            </a:r>
            <a:r>
              <a:rPr lang="pl-PL" sz="2400" b="1" dirty="0" err="1"/>
              <a:t>ability</a:t>
            </a:r>
            <a:r>
              <a:rPr lang="pl-PL" sz="2400" b="1" dirty="0"/>
              <a:t> model (</a:t>
            </a:r>
            <a:r>
              <a:rPr lang="pl-PL" sz="2400" b="1" dirty="0" err="1"/>
              <a:t>Ilmarinen</a:t>
            </a:r>
            <a:r>
              <a:rPr lang="pl-PL" sz="2400" b="1" dirty="0"/>
              <a:t>, </a:t>
            </a:r>
            <a:r>
              <a:rPr lang="pl-PL" sz="2400" b="1" dirty="0" smtClean="0"/>
              <a:t>2010)</a:t>
            </a:r>
            <a:endParaRPr lang="pl-PL" sz="2400" dirty="0"/>
          </a:p>
        </p:txBody>
      </p:sp>
      <p:sp>
        <p:nvSpPr>
          <p:cNvPr id="3" name="Symbol zastępczy zawartości 2"/>
          <p:cNvSpPr>
            <a:spLocks noGrp="1"/>
          </p:cNvSpPr>
          <p:nvPr>
            <p:ph sz="quarter" idx="1"/>
          </p:nvPr>
        </p:nvSpPr>
        <p:spPr/>
        <p:txBody>
          <a:bodyPr/>
          <a:lstStyle/>
          <a:p>
            <a:endParaRPr lang="pl-PL" dirty="0"/>
          </a:p>
        </p:txBody>
      </p:sp>
      <p:grpSp>
        <p:nvGrpSpPr>
          <p:cNvPr id="4" name="Grupa 3"/>
          <p:cNvGrpSpPr/>
          <p:nvPr/>
        </p:nvGrpSpPr>
        <p:grpSpPr>
          <a:xfrm>
            <a:off x="251520" y="1017346"/>
            <a:ext cx="8424936" cy="5764229"/>
            <a:chOff x="1005686" y="205204"/>
            <a:chExt cx="7238722" cy="5101183"/>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686" y="205204"/>
              <a:ext cx="7238722" cy="5101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pole tekstowe 5"/>
            <p:cNvSpPr txBox="1"/>
            <p:nvPr/>
          </p:nvSpPr>
          <p:spPr>
            <a:xfrm>
              <a:off x="1468936" y="404664"/>
              <a:ext cx="798808" cy="338554"/>
            </a:xfrm>
            <a:prstGeom prst="rect">
              <a:avLst/>
            </a:prstGeom>
            <a:noFill/>
          </p:spPr>
          <p:txBody>
            <a:bodyPr wrap="none" rtlCol="0">
              <a:spAutoFit/>
            </a:bodyPr>
            <a:lstStyle/>
            <a:p>
              <a:r>
                <a:rPr lang="pl-PL" sz="1600" b="1" dirty="0" err="1" smtClean="0"/>
                <a:t>Society</a:t>
              </a:r>
              <a:endParaRPr lang="pl-PL" sz="1600" b="1" dirty="0"/>
            </a:p>
          </p:txBody>
        </p:sp>
        <p:sp>
          <p:nvSpPr>
            <p:cNvPr id="7" name="pole tekstowe 6"/>
            <p:cNvSpPr txBox="1"/>
            <p:nvPr/>
          </p:nvSpPr>
          <p:spPr>
            <a:xfrm>
              <a:off x="2837088" y="404664"/>
              <a:ext cx="809132" cy="338554"/>
            </a:xfrm>
            <a:prstGeom prst="rect">
              <a:avLst/>
            </a:prstGeom>
            <a:noFill/>
          </p:spPr>
          <p:txBody>
            <a:bodyPr wrap="none" rtlCol="0">
              <a:spAutoFit/>
            </a:bodyPr>
            <a:lstStyle/>
            <a:p>
              <a:r>
                <a:rPr lang="pl-PL" sz="1600" b="1" dirty="0" err="1" smtClean="0"/>
                <a:t>Culture</a:t>
              </a:r>
              <a:endParaRPr lang="pl-PL" sz="1600" b="1" dirty="0"/>
            </a:p>
          </p:txBody>
        </p:sp>
        <p:sp>
          <p:nvSpPr>
            <p:cNvPr id="8" name="pole tekstowe 7"/>
            <p:cNvSpPr txBox="1"/>
            <p:nvPr/>
          </p:nvSpPr>
          <p:spPr>
            <a:xfrm>
              <a:off x="3978892" y="404664"/>
              <a:ext cx="1093248" cy="338554"/>
            </a:xfrm>
            <a:prstGeom prst="rect">
              <a:avLst/>
            </a:prstGeom>
            <a:noFill/>
          </p:spPr>
          <p:txBody>
            <a:bodyPr wrap="none" rtlCol="0">
              <a:spAutoFit/>
            </a:bodyPr>
            <a:lstStyle/>
            <a:p>
              <a:r>
                <a:rPr lang="pl-PL" sz="1600" b="1" dirty="0" err="1" smtClean="0"/>
                <a:t>Legislation</a:t>
              </a:r>
              <a:endParaRPr lang="pl-PL" sz="1600" b="1" dirty="0"/>
            </a:p>
          </p:txBody>
        </p:sp>
        <p:sp>
          <p:nvSpPr>
            <p:cNvPr id="9" name="pole tekstowe 8"/>
            <p:cNvSpPr txBox="1"/>
            <p:nvPr/>
          </p:nvSpPr>
          <p:spPr>
            <a:xfrm>
              <a:off x="5297611" y="404664"/>
              <a:ext cx="1074589" cy="491160"/>
            </a:xfrm>
            <a:prstGeom prst="rect">
              <a:avLst/>
            </a:prstGeom>
            <a:noFill/>
          </p:spPr>
          <p:txBody>
            <a:bodyPr wrap="none" rtlCol="0">
              <a:spAutoFit/>
            </a:bodyPr>
            <a:lstStyle/>
            <a:p>
              <a:pPr algn="ctr">
                <a:lnSpc>
                  <a:spcPct val="80000"/>
                </a:lnSpc>
              </a:pPr>
              <a:r>
                <a:rPr lang="pl-PL" sz="1600" b="1" dirty="0" err="1" smtClean="0"/>
                <a:t>Education</a:t>
              </a:r>
              <a:r>
                <a:rPr lang="pl-PL" sz="1600" b="1" dirty="0" smtClean="0"/>
                <a:t> </a:t>
              </a:r>
            </a:p>
            <a:p>
              <a:pPr algn="ctr">
                <a:lnSpc>
                  <a:spcPct val="80000"/>
                </a:lnSpc>
              </a:pPr>
              <a:r>
                <a:rPr lang="pl-PL" sz="1600" b="1" dirty="0" smtClean="0"/>
                <a:t>policy</a:t>
              </a:r>
              <a:endParaRPr lang="pl-PL" sz="1600" b="1" dirty="0"/>
            </a:p>
          </p:txBody>
        </p:sp>
        <p:sp>
          <p:nvSpPr>
            <p:cNvPr id="10" name="pole tekstowe 9"/>
            <p:cNvSpPr txBox="1"/>
            <p:nvPr/>
          </p:nvSpPr>
          <p:spPr>
            <a:xfrm>
              <a:off x="6588693" y="404664"/>
              <a:ext cx="1367683" cy="486287"/>
            </a:xfrm>
            <a:prstGeom prst="rect">
              <a:avLst/>
            </a:prstGeom>
            <a:noFill/>
          </p:spPr>
          <p:txBody>
            <a:bodyPr wrap="square" rtlCol="0">
              <a:spAutoFit/>
            </a:bodyPr>
            <a:lstStyle/>
            <a:p>
              <a:pPr algn="ctr">
                <a:lnSpc>
                  <a:spcPct val="80000"/>
                </a:lnSpc>
              </a:pPr>
              <a:r>
                <a:rPr lang="pl-PL" sz="1600" b="1" dirty="0" err="1" smtClean="0"/>
                <a:t>Social</a:t>
              </a:r>
              <a:r>
                <a:rPr lang="pl-PL" sz="1600" b="1" dirty="0" smtClean="0"/>
                <a:t> and </a:t>
              </a:r>
            </a:p>
            <a:p>
              <a:pPr algn="ctr">
                <a:lnSpc>
                  <a:spcPct val="80000"/>
                </a:lnSpc>
              </a:pPr>
              <a:r>
                <a:rPr lang="pl-PL" sz="1600" b="1" dirty="0" err="1" smtClean="0"/>
                <a:t>health</a:t>
              </a:r>
              <a:r>
                <a:rPr lang="pl-PL" sz="1600" b="1" dirty="0" smtClean="0"/>
                <a:t> policy</a:t>
              </a:r>
              <a:endParaRPr lang="pl-PL" sz="1600" b="1" dirty="0"/>
            </a:p>
          </p:txBody>
        </p:sp>
        <p:sp>
          <p:nvSpPr>
            <p:cNvPr id="11" name="pole tekstowe 10"/>
            <p:cNvSpPr txBox="1"/>
            <p:nvPr/>
          </p:nvSpPr>
          <p:spPr>
            <a:xfrm>
              <a:off x="3978892" y="2780928"/>
              <a:ext cx="843244" cy="384721"/>
            </a:xfrm>
            <a:prstGeom prst="rect">
              <a:avLst/>
            </a:prstGeom>
            <a:noFill/>
          </p:spPr>
          <p:txBody>
            <a:bodyPr wrap="none" rtlCol="0">
              <a:spAutoFit/>
            </a:bodyPr>
            <a:lstStyle/>
            <a:p>
              <a:r>
                <a:rPr lang="pl-PL" sz="1900" b="1" dirty="0" smtClean="0">
                  <a:solidFill>
                    <a:schemeClr val="bg1"/>
                  </a:solidFill>
                </a:rPr>
                <a:t>Family</a:t>
              </a:r>
              <a:endParaRPr lang="pl-PL" sz="1900" b="1" dirty="0">
                <a:solidFill>
                  <a:schemeClr val="bg1"/>
                </a:solidFill>
              </a:endParaRPr>
            </a:p>
          </p:txBody>
        </p:sp>
        <p:sp>
          <p:nvSpPr>
            <p:cNvPr id="12" name="pole tekstowe 11"/>
            <p:cNvSpPr txBox="1"/>
            <p:nvPr/>
          </p:nvSpPr>
          <p:spPr>
            <a:xfrm>
              <a:off x="1353194" y="1049541"/>
              <a:ext cx="3608745" cy="384721"/>
            </a:xfrm>
            <a:prstGeom prst="rect">
              <a:avLst/>
            </a:prstGeom>
            <a:noFill/>
          </p:spPr>
          <p:txBody>
            <a:bodyPr wrap="none" rtlCol="0">
              <a:spAutoFit/>
            </a:bodyPr>
            <a:lstStyle/>
            <a:p>
              <a:r>
                <a:rPr lang="pl-PL" sz="1900" b="1" dirty="0" err="1" smtClean="0">
                  <a:solidFill>
                    <a:schemeClr val="bg1"/>
                  </a:solidFill>
                </a:rPr>
                <a:t>External</a:t>
              </a:r>
              <a:r>
                <a:rPr lang="pl-PL" sz="1900" b="1" dirty="0" smtClean="0">
                  <a:solidFill>
                    <a:schemeClr val="bg1"/>
                  </a:solidFill>
                </a:rPr>
                <a:t> </a:t>
              </a:r>
              <a:r>
                <a:rPr lang="pl-PL" sz="1900" b="1" dirty="0" err="1" smtClean="0">
                  <a:solidFill>
                    <a:schemeClr val="bg1"/>
                  </a:solidFill>
                </a:rPr>
                <a:t>operational</a:t>
              </a:r>
              <a:r>
                <a:rPr lang="pl-PL" sz="1900" b="1" dirty="0" smtClean="0">
                  <a:solidFill>
                    <a:schemeClr val="bg1"/>
                  </a:solidFill>
                </a:rPr>
                <a:t> environment</a:t>
              </a:r>
              <a:endParaRPr lang="pl-PL" sz="1900" b="1" dirty="0">
                <a:solidFill>
                  <a:schemeClr val="bg1"/>
                </a:solidFill>
              </a:endParaRPr>
            </a:p>
          </p:txBody>
        </p:sp>
        <p:sp>
          <p:nvSpPr>
            <p:cNvPr id="13" name="pole tekstowe 12"/>
            <p:cNvSpPr txBox="1"/>
            <p:nvPr/>
          </p:nvSpPr>
          <p:spPr>
            <a:xfrm>
              <a:off x="1187624" y="2060848"/>
              <a:ext cx="3274230" cy="384721"/>
            </a:xfrm>
            <a:prstGeom prst="rect">
              <a:avLst/>
            </a:prstGeom>
            <a:noFill/>
          </p:spPr>
          <p:txBody>
            <a:bodyPr wrap="none" rtlCol="0">
              <a:spAutoFit/>
            </a:bodyPr>
            <a:lstStyle/>
            <a:p>
              <a:r>
                <a:rPr lang="pl-PL" sz="1900" b="1" dirty="0" smtClean="0">
                  <a:solidFill>
                    <a:schemeClr val="bg1"/>
                  </a:solidFill>
                </a:rPr>
                <a:t>Immediate </a:t>
              </a:r>
              <a:r>
                <a:rPr lang="pl-PL" sz="1900" b="1" dirty="0" err="1" smtClean="0">
                  <a:solidFill>
                    <a:schemeClr val="bg1"/>
                  </a:solidFill>
                </a:rPr>
                <a:t>social</a:t>
              </a:r>
              <a:r>
                <a:rPr lang="pl-PL" sz="1900" b="1" dirty="0" smtClean="0">
                  <a:solidFill>
                    <a:schemeClr val="bg1"/>
                  </a:solidFill>
                </a:rPr>
                <a:t> environment</a:t>
              </a:r>
              <a:endParaRPr lang="pl-PL" sz="1900" b="1" dirty="0">
                <a:solidFill>
                  <a:schemeClr val="bg1"/>
                </a:solidFill>
              </a:endParaRPr>
            </a:p>
          </p:txBody>
        </p:sp>
        <p:sp>
          <p:nvSpPr>
            <p:cNvPr id="14" name="pole tekstowe 13"/>
            <p:cNvSpPr txBox="1"/>
            <p:nvPr/>
          </p:nvSpPr>
          <p:spPr>
            <a:xfrm>
              <a:off x="6084168" y="1434262"/>
              <a:ext cx="1472583" cy="338554"/>
            </a:xfrm>
            <a:prstGeom prst="rect">
              <a:avLst/>
            </a:prstGeom>
            <a:noFill/>
          </p:spPr>
          <p:txBody>
            <a:bodyPr wrap="none" rtlCol="0">
              <a:spAutoFit/>
            </a:bodyPr>
            <a:lstStyle/>
            <a:p>
              <a:r>
                <a:rPr lang="pl-PL" sz="1600" b="1" dirty="0" smtClean="0"/>
                <a:t>WORK ABILITY </a:t>
              </a:r>
              <a:endParaRPr lang="pl-PL" sz="1600" b="1" dirty="0"/>
            </a:p>
          </p:txBody>
        </p:sp>
        <p:sp>
          <p:nvSpPr>
            <p:cNvPr id="15" name="pole tekstowe 14"/>
            <p:cNvSpPr txBox="1"/>
            <p:nvPr/>
          </p:nvSpPr>
          <p:spPr>
            <a:xfrm>
              <a:off x="6084168" y="1772816"/>
              <a:ext cx="1809341" cy="738664"/>
            </a:xfrm>
            <a:prstGeom prst="rect">
              <a:avLst/>
            </a:prstGeom>
            <a:noFill/>
          </p:spPr>
          <p:txBody>
            <a:bodyPr wrap="none" rtlCol="0">
              <a:spAutoFit/>
            </a:bodyPr>
            <a:lstStyle/>
            <a:p>
              <a:pPr marL="355600" indent="-177800">
                <a:buSzPct val="80000"/>
                <a:buFont typeface="Arial" panose="020B0604020202020204" pitchFamily="34" charset="0"/>
                <a:buChar char="•"/>
              </a:pPr>
              <a:r>
                <a:rPr lang="pl-PL" sz="1400" b="1" dirty="0" err="1" smtClean="0"/>
                <a:t>work</a:t>
              </a:r>
              <a:endParaRPr lang="pl-PL" sz="1400" b="1" dirty="0" smtClean="0"/>
            </a:p>
            <a:p>
              <a:pPr marL="355600" indent="-177800">
                <a:buSzPct val="80000"/>
                <a:buFont typeface="Arial" panose="020B0604020202020204" pitchFamily="34" charset="0"/>
                <a:buChar char="•"/>
              </a:pPr>
              <a:r>
                <a:rPr lang="pl-PL" sz="1400" b="1" dirty="0" err="1" smtClean="0"/>
                <a:t>work</a:t>
              </a:r>
              <a:r>
                <a:rPr lang="pl-PL" sz="1400" b="1" dirty="0" smtClean="0"/>
                <a:t> </a:t>
              </a:r>
              <a:r>
                <a:rPr lang="pl-PL" sz="1400" b="1" dirty="0" err="1" smtClean="0"/>
                <a:t>community</a:t>
              </a:r>
              <a:endParaRPr lang="pl-PL" sz="1400" b="1" dirty="0" smtClean="0"/>
            </a:p>
            <a:p>
              <a:pPr marL="355600" indent="-177800">
                <a:buSzPct val="80000"/>
                <a:buFont typeface="Arial" panose="020B0604020202020204" pitchFamily="34" charset="0"/>
                <a:buChar char="•"/>
              </a:pPr>
              <a:r>
                <a:rPr lang="pl-PL" sz="1400" b="1" dirty="0" err="1" smtClean="0"/>
                <a:t>leadership</a:t>
              </a:r>
              <a:endParaRPr lang="pl-PL" sz="1400" b="1" dirty="0"/>
            </a:p>
          </p:txBody>
        </p:sp>
        <p:sp>
          <p:nvSpPr>
            <p:cNvPr id="16" name="pole tekstowe 15"/>
            <p:cNvSpPr txBox="1"/>
            <p:nvPr/>
          </p:nvSpPr>
          <p:spPr>
            <a:xfrm>
              <a:off x="6084168" y="2546320"/>
              <a:ext cx="1361783" cy="738664"/>
            </a:xfrm>
            <a:prstGeom prst="rect">
              <a:avLst/>
            </a:prstGeom>
            <a:noFill/>
          </p:spPr>
          <p:txBody>
            <a:bodyPr wrap="none" rtlCol="0">
              <a:spAutoFit/>
            </a:bodyPr>
            <a:lstStyle/>
            <a:p>
              <a:pPr marL="355600" indent="-177800">
                <a:buSzPct val="80000"/>
                <a:buFont typeface="Arial" panose="020B0604020202020204" pitchFamily="34" charset="0"/>
                <a:buChar char="•"/>
              </a:pPr>
              <a:r>
                <a:rPr lang="pl-PL" sz="1400" b="1" dirty="0" err="1" smtClean="0"/>
                <a:t>values</a:t>
              </a:r>
              <a:endParaRPr lang="pl-PL" sz="1400" b="1" dirty="0" smtClean="0"/>
            </a:p>
            <a:p>
              <a:pPr marL="355600" indent="-177800">
                <a:buSzPct val="80000"/>
                <a:buFont typeface="Arial" panose="020B0604020202020204" pitchFamily="34" charset="0"/>
                <a:buChar char="•"/>
              </a:pPr>
              <a:r>
                <a:rPr lang="pl-PL" sz="1400" b="1" dirty="0" err="1" smtClean="0"/>
                <a:t>attitudes</a:t>
              </a:r>
              <a:endParaRPr lang="pl-PL" sz="1400" b="1" dirty="0" smtClean="0"/>
            </a:p>
            <a:p>
              <a:pPr marL="355600" indent="-177800">
                <a:buSzPct val="80000"/>
                <a:buFont typeface="Arial" panose="020B0604020202020204" pitchFamily="34" charset="0"/>
                <a:buChar char="•"/>
              </a:pPr>
              <a:r>
                <a:rPr lang="pl-PL" sz="1400" b="1" dirty="0" err="1" smtClean="0"/>
                <a:t>motivation</a:t>
              </a:r>
              <a:endParaRPr lang="pl-PL" sz="1400" b="1" dirty="0"/>
            </a:p>
          </p:txBody>
        </p:sp>
        <p:sp>
          <p:nvSpPr>
            <p:cNvPr id="17" name="pole tekstowe 16"/>
            <p:cNvSpPr txBox="1"/>
            <p:nvPr/>
          </p:nvSpPr>
          <p:spPr>
            <a:xfrm>
              <a:off x="6084168" y="4274512"/>
              <a:ext cx="1300356" cy="695575"/>
            </a:xfrm>
            <a:prstGeom prst="rect">
              <a:avLst/>
            </a:prstGeom>
            <a:noFill/>
          </p:spPr>
          <p:txBody>
            <a:bodyPr wrap="none" rtlCol="0">
              <a:spAutoFit/>
            </a:bodyPr>
            <a:lstStyle/>
            <a:p>
              <a:pPr marL="355600" indent="-177800">
                <a:buSzPct val="80000"/>
                <a:buFont typeface="Arial" panose="020B0604020202020204" pitchFamily="34" charset="0"/>
                <a:buChar char="•"/>
              </a:pPr>
              <a:r>
                <a:rPr lang="pl-PL" sz="1400" b="1" dirty="0" err="1" smtClean="0"/>
                <a:t>health</a:t>
              </a:r>
              <a:endParaRPr lang="pl-PL" sz="1400" b="1" dirty="0" smtClean="0"/>
            </a:p>
            <a:p>
              <a:pPr marL="355600" indent="-177800">
                <a:buSzPct val="80000"/>
                <a:buFont typeface="Arial" panose="020B0604020202020204" pitchFamily="34" charset="0"/>
                <a:buChar char="•"/>
              </a:pPr>
              <a:r>
                <a:rPr lang="pl-PL" sz="1400" b="1" dirty="0" err="1" smtClean="0"/>
                <a:t>functional</a:t>
              </a:r>
              <a:endParaRPr lang="pl-PL" sz="1400" b="1" dirty="0" smtClean="0"/>
            </a:p>
            <a:p>
              <a:pPr marL="177800">
                <a:lnSpc>
                  <a:spcPct val="80000"/>
                </a:lnSpc>
                <a:buSzPct val="80000"/>
              </a:pPr>
              <a:r>
                <a:rPr lang="pl-PL" sz="1400" b="1" dirty="0" smtClean="0"/>
                <a:t>    </a:t>
              </a:r>
              <a:r>
                <a:rPr lang="pl-PL" sz="1400" b="1" dirty="0" err="1" smtClean="0"/>
                <a:t>capasity</a:t>
              </a:r>
              <a:endParaRPr lang="pl-PL" sz="1400" b="1" dirty="0" smtClean="0"/>
            </a:p>
          </p:txBody>
        </p:sp>
        <p:sp>
          <p:nvSpPr>
            <p:cNvPr id="18" name="pole tekstowe 17"/>
            <p:cNvSpPr txBox="1"/>
            <p:nvPr/>
          </p:nvSpPr>
          <p:spPr>
            <a:xfrm>
              <a:off x="6084168" y="3553271"/>
              <a:ext cx="1456361" cy="307777"/>
            </a:xfrm>
            <a:prstGeom prst="rect">
              <a:avLst/>
            </a:prstGeom>
            <a:noFill/>
          </p:spPr>
          <p:txBody>
            <a:bodyPr wrap="none" rtlCol="0">
              <a:spAutoFit/>
            </a:bodyPr>
            <a:lstStyle/>
            <a:p>
              <a:pPr marL="355600" indent="-177800">
                <a:buSzPct val="80000"/>
                <a:buFont typeface="Arial" panose="020B0604020202020204" pitchFamily="34" charset="0"/>
                <a:buChar char="•"/>
              </a:pPr>
              <a:r>
                <a:rPr lang="pl-PL" sz="1400" b="1" dirty="0" err="1" smtClean="0"/>
                <a:t>competence</a:t>
              </a:r>
              <a:endParaRPr lang="pl-PL" sz="1400" b="1" dirty="0"/>
            </a:p>
          </p:txBody>
        </p:sp>
      </p:grpSp>
    </p:spTree>
    <p:extLst>
      <p:ext uri="{BB962C8B-B14F-4D97-AF65-F5344CB8AC3E}">
        <p14:creationId xmlns:p14="http://schemas.microsoft.com/office/powerpoint/2010/main" val="1836063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23529" y="274638"/>
            <a:ext cx="8266434" cy="681037"/>
          </a:xfrm>
        </p:spPr>
        <p:txBody>
          <a:bodyPr>
            <a:normAutofit/>
          </a:bodyPr>
          <a:lstStyle/>
          <a:p>
            <a:r>
              <a:rPr lang="pl-PL" dirty="0" err="1" smtClean="0"/>
              <a:t>Work</a:t>
            </a:r>
            <a:r>
              <a:rPr lang="pl-PL" dirty="0" smtClean="0"/>
              <a:t> </a:t>
            </a:r>
            <a:r>
              <a:rPr lang="pl-PL" dirty="0" err="1" smtClean="0"/>
              <a:t>Ability</a:t>
            </a:r>
            <a:r>
              <a:rPr lang="pl-PL" dirty="0" smtClean="0"/>
              <a:t> Index of </a:t>
            </a:r>
            <a:r>
              <a:rPr lang="pl-PL" dirty="0" err="1" smtClean="0"/>
              <a:t>workers</a:t>
            </a:r>
            <a:r>
              <a:rPr lang="pl-PL" dirty="0" smtClean="0"/>
              <a:t> 50+ (%)</a:t>
            </a:r>
            <a:endParaRPr lang="pl-PL" dirty="0"/>
          </a:p>
        </p:txBody>
      </p:sp>
      <p:graphicFrame>
        <p:nvGraphicFramePr>
          <p:cNvPr id="20" name="Symbol zastępczy zawartości 19"/>
          <p:cNvGraphicFramePr>
            <a:graphicFrameLocks noGrp="1"/>
          </p:cNvGraphicFramePr>
          <p:nvPr>
            <p:ph sz="quarter" idx="1"/>
            <p:extLst>
              <p:ext uri="{D42A27DB-BD31-4B8C-83A1-F6EECF244321}">
                <p14:modId xmlns:p14="http://schemas.microsoft.com/office/powerpoint/2010/main" val="1703509013"/>
              </p:ext>
            </p:extLst>
          </p:nvPr>
        </p:nvGraphicFramePr>
        <p:xfrm>
          <a:off x="611188" y="1340768"/>
          <a:ext cx="7633220" cy="4825082"/>
        </p:xfrm>
        <a:graphic>
          <a:graphicData uri="http://schemas.openxmlformats.org/drawingml/2006/chart">
            <c:chart xmlns:c="http://schemas.openxmlformats.org/drawingml/2006/chart" xmlns:r="http://schemas.openxmlformats.org/officeDocument/2006/relationships" r:id="rId2"/>
          </a:graphicData>
        </a:graphic>
      </p:graphicFrame>
      <p:sp>
        <p:nvSpPr>
          <p:cNvPr id="16" name="pole tekstowe 15"/>
          <p:cNvSpPr txBox="1"/>
          <p:nvPr/>
        </p:nvSpPr>
        <p:spPr>
          <a:xfrm>
            <a:off x="323528" y="6348830"/>
            <a:ext cx="8064896" cy="338554"/>
          </a:xfrm>
          <a:prstGeom prst="rect">
            <a:avLst/>
          </a:prstGeom>
          <a:noFill/>
        </p:spPr>
        <p:txBody>
          <a:bodyPr wrap="square" rtlCol="0">
            <a:spAutoFit/>
          </a:bodyPr>
          <a:lstStyle/>
          <a:p>
            <a:pPr algn="just"/>
            <a:r>
              <a:rPr lang="pl-PL" sz="1600" i="1" dirty="0" err="1" smtClean="0"/>
              <a:t>Results</a:t>
            </a:r>
            <a:r>
              <a:rPr lang="pl-PL" sz="1600" i="1" dirty="0" smtClean="0"/>
              <a:t> from </a:t>
            </a:r>
            <a:r>
              <a:rPr lang="pl-PL" sz="1600" i="1" dirty="0" err="1" smtClean="0"/>
              <a:t>project</a:t>
            </a:r>
            <a:r>
              <a:rPr lang="pl-PL" sz="1600" i="1" dirty="0" smtClean="0"/>
              <a:t> „</a:t>
            </a:r>
            <a:r>
              <a:rPr lang="en-GB" sz="1600" i="1" dirty="0"/>
              <a:t>Evaluation of activities </a:t>
            </a:r>
            <a:r>
              <a:rPr lang="pl-PL" sz="1600" i="1" dirty="0" smtClean="0"/>
              <a:t>…”, Bugajska J., 2011-2013</a:t>
            </a:r>
            <a:endParaRPr lang="en-GB" altLang="pl-PL" sz="1600" i="1" dirty="0"/>
          </a:p>
        </p:txBody>
      </p:sp>
    </p:spTree>
    <p:extLst>
      <p:ext uri="{BB962C8B-B14F-4D97-AF65-F5344CB8AC3E}">
        <p14:creationId xmlns:p14="http://schemas.microsoft.com/office/powerpoint/2010/main" val="31557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sz="2800" b="1" dirty="0"/>
              <a:t>Employment rate of older workers</a:t>
            </a:r>
            <a:r>
              <a:rPr lang="pl-PL" sz="2800" b="1" dirty="0"/>
              <a:t> in Poland </a:t>
            </a:r>
            <a:r>
              <a:rPr lang="pl-PL" sz="2800" b="1" dirty="0" smtClean="0"/>
              <a:t>(%)</a:t>
            </a:r>
            <a:endParaRPr lang="pl-PL" sz="2800" b="1" dirty="0"/>
          </a:p>
        </p:txBody>
      </p:sp>
      <p:sp>
        <p:nvSpPr>
          <p:cNvPr id="3" name="Symbol zastępczy zawartości 2"/>
          <p:cNvSpPr>
            <a:spLocks noGrp="1"/>
          </p:cNvSpPr>
          <p:nvPr>
            <p:ph sz="quarter" idx="1"/>
          </p:nvPr>
        </p:nvSpPr>
        <p:spPr>
          <a:xfrm>
            <a:off x="457200" y="1600200"/>
            <a:ext cx="7931224" cy="4873752"/>
          </a:xfrm>
        </p:spPr>
        <p:txBody>
          <a:bodyPr/>
          <a:lstStyle/>
          <a:p>
            <a:endParaRPr lang="pl-PL" dirty="0" smtClean="0"/>
          </a:p>
          <a:p>
            <a:pPr marL="0" indent="0">
              <a:buNone/>
            </a:pPr>
            <a:endParaRPr lang="pl-PL" dirty="0"/>
          </a:p>
        </p:txBody>
      </p:sp>
      <p:graphicFrame>
        <p:nvGraphicFramePr>
          <p:cNvPr id="7" name="Tabela 6"/>
          <p:cNvGraphicFramePr>
            <a:graphicFrameLocks noGrp="1"/>
          </p:cNvGraphicFramePr>
          <p:nvPr>
            <p:extLst>
              <p:ext uri="{D42A27DB-BD31-4B8C-83A1-F6EECF244321}">
                <p14:modId xmlns:p14="http://schemas.microsoft.com/office/powerpoint/2010/main" val="3927587661"/>
              </p:ext>
            </p:extLst>
          </p:nvPr>
        </p:nvGraphicFramePr>
        <p:xfrm>
          <a:off x="539553" y="2204864"/>
          <a:ext cx="7704855" cy="1752600"/>
        </p:xfrm>
        <a:graphic>
          <a:graphicData uri="http://schemas.openxmlformats.org/drawingml/2006/table">
            <a:tbl>
              <a:tblPr firstRow="1" bandRow="1">
                <a:tableStyleId>{5C22544A-7EE6-4342-B048-85BDC9FD1C3A}</a:tableStyleId>
              </a:tblPr>
              <a:tblGrid>
                <a:gridCol w="985672"/>
                <a:gridCol w="773281"/>
                <a:gridCol w="734062"/>
                <a:gridCol w="734062"/>
                <a:gridCol w="734062"/>
                <a:gridCol w="734062"/>
                <a:gridCol w="734062"/>
                <a:gridCol w="734062"/>
                <a:gridCol w="734062"/>
                <a:gridCol w="807468"/>
              </a:tblGrid>
              <a:tr h="370840">
                <a:tc>
                  <a:txBody>
                    <a:bodyPr/>
                    <a:lstStyle/>
                    <a:p>
                      <a:endParaRPr lang="en-GB" sz="18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2005</a:t>
                      </a:r>
                    </a:p>
                    <a:p>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2006</a:t>
                      </a:r>
                    </a:p>
                    <a:p>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2007</a:t>
                      </a:r>
                    </a:p>
                    <a:p>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2008</a:t>
                      </a:r>
                    </a:p>
                    <a:p>
                      <a:endParaRPr lang="en-GB" sz="1800" noProof="0"/>
                    </a:p>
                  </a:txBody>
                  <a:tcPr/>
                </a:tc>
                <a:tc>
                  <a:txBody>
                    <a:bodyPr/>
                    <a:lstStyle/>
                    <a:p>
                      <a:r>
                        <a:rPr lang="en-GB" sz="1800" noProof="0" smtClean="0"/>
                        <a:t>2009</a:t>
                      </a:r>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2010</a:t>
                      </a:r>
                    </a:p>
                    <a:p>
                      <a:endParaRPr lang="en-GB" sz="1800" noProof="0"/>
                    </a:p>
                  </a:txBody>
                  <a:tcPr/>
                </a:tc>
                <a:tc>
                  <a:txBody>
                    <a:bodyPr/>
                    <a:lstStyle/>
                    <a:p>
                      <a:r>
                        <a:rPr lang="en-GB" sz="1800" noProof="0" smtClean="0"/>
                        <a:t>2011</a:t>
                      </a:r>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2012</a:t>
                      </a:r>
                    </a:p>
                    <a:p>
                      <a:endParaRPr lang="en-GB" sz="1800"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smtClean="0"/>
                        <a:t>2013</a:t>
                      </a:r>
                    </a:p>
                    <a:p>
                      <a:endParaRPr lang="en-GB" sz="1800" noProof="0"/>
                    </a:p>
                  </a:txBody>
                  <a:tcPr/>
                </a:tc>
              </a:tr>
              <a:tr h="370840">
                <a:tc>
                  <a:txBody>
                    <a:bodyPr/>
                    <a:lstStyle/>
                    <a:p>
                      <a:r>
                        <a:rPr lang="en-GB" sz="1800" noProof="0" smtClean="0"/>
                        <a:t>total</a:t>
                      </a:r>
                      <a:endParaRPr lang="en-GB" sz="1800" noProof="0"/>
                    </a:p>
                  </a:txBody>
                  <a:tcPr/>
                </a:tc>
                <a:tc>
                  <a:txBody>
                    <a:bodyPr/>
                    <a:lstStyle/>
                    <a:p>
                      <a:r>
                        <a:rPr lang="en-GB" sz="1800" noProof="0" smtClean="0"/>
                        <a:t>27.2 </a:t>
                      </a:r>
                      <a:endParaRPr lang="en-GB" sz="1800" noProof="0"/>
                    </a:p>
                  </a:txBody>
                  <a:tcPr marL="0" marR="0" marT="0" marB="0" anchor="ctr"/>
                </a:tc>
                <a:tc>
                  <a:txBody>
                    <a:bodyPr/>
                    <a:lstStyle/>
                    <a:p>
                      <a:r>
                        <a:rPr lang="en-GB" sz="1800" noProof="0" smtClean="0"/>
                        <a:t>28.1 </a:t>
                      </a:r>
                      <a:endParaRPr lang="en-GB" sz="1800" noProof="0"/>
                    </a:p>
                  </a:txBody>
                  <a:tcPr marL="0" marR="0" marT="0" marB="0" anchor="ctr"/>
                </a:tc>
                <a:tc>
                  <a:txBody>
                    <a:bodyPr/>
                    <a:lstStyle/>
                    <a:p>
                      <a:r>
                        <a:rPr lang="en-GB" sz="1800" noProof="0" smtClean="0"/>
                        <a:t>29.7 </a:t>
                      </a:r>
                      <a:endParaRPr lang="en-GB" sz="1800" noProof="0"/>
                    </a:p>
                  </a:txBody>
                  <a:tcPr marL="0" marR="0" marT="0" marB="0" anchor="ctr"/>
                </a:tc>
                <a:tc>
                  <a:txBody>
                    <a:bodyPr/>
                    <a:lstStyle/>
                    <a:p>
                      <a:r>
                        <a:rPr lang="en-GB" sz="1800" noProof="0" smtClean="0"/>
                        <a:t>31.6 </a:t>
                      </a:r>
                      <a:endParaRPr lang="en-GB" sz="1800" noProof="0"/>
                    </a:p>
                  </a:txBody>
                  <a:tcPr marL="0" marR="0" marT="0" marB="0" anchor="ctr"/>
                </a:tc>
                <a:tc>
                  <a:txBody>
                    <a:bodyPr/>
                    <a:lstStyle/>
                    <a:p>
                      <a:r>
                        <a:rPr lang="en-GB" sz="1800" noProof="0" smtClean="0"/>
                        <a:t>32.3 </a:t>
                      </a:r>
                      <a:endParaRPr lang="en-GB" sz="1800" noProof="0"/>
                    </a:p>
                  </a:txBody>
                  <a:tcPr marL="0" marR="0" marT="0" marB="0" anchor="ctr"/>
                </a:tc>
                <a:tc>
                  <a:txBody>
                    <a:bodyPr/>
                    <a:lstStyle/>
                    <a:p>
                      <a:r>
                        <a:rPr lang="en-GB" sz="1800" noProof="0" smtClean="0"/>
                        <a:t>34.1 </a:t>
                      </a:r>
                      <a:endParaRPr lang="en-GB" sz="1800" noProof="0"/>
                    </a:p>
                  </a:txBody>
                  <a:tcPr marL="0" marR="0" marT="0" marB="0" anchor="ctr"/>
                </a:tc>
                <a:tc>
                  <a:txBody>
                    <a:bodyPr/>
                    <a:lstStyle/>
                    <a:p>
                      <a:r>
                        <a:rPr lang="en-GB" sz="1800" noProof="0" smtClean="0"/>
                        <a:t>36.9 </a:t>
                      </a:r>
                      <a:endParaRPr lang="en-GB" sz="1800" noProof="0"/>
                    </a:p>
                  </a:txBody>
                  <a:tcPr marL="0" marR="0" marT="0" marB="0" anchor="ctr"/>
                </a:tc>
                <a:tc>
                  <a:txBody>
                    <a:bodyPr/>
                    <a:lstStyle/>
                    <a:p>
                      <a:r>
                        <a:rPr lang="en-GB" sz="1800" noProof="0" smtClean="0"/>
                        <a:t>38.7 </a:t>
                      </a:r>
                      <a:endParaRPr lang="en-GB" sz="1800" noProof="0"/>
                    </a:p>
                  </a:txBody>
                  <a:tcPr marL="0" marR="0" marT="0" marB="0" anchor="ctr"/>
                </a:tc>
                <a:tc>
                  <a:txBody>
                    <a:bodyPr/>
                    <a:lstStyle/>
                    <a:p>
                      <a:r>
                        <a:rPr lang="en-GB" sz="1800" b="1" noProof="0" smtClean="0"/>
                        <a:t>40.6</a:t>
                      </a:r>
                      <a:r>
                        <a:rPr lang="en-GB" sz="1800" noProof="0" smtClean="0"/>
                        <a:t> </a:t>
                      </a:r>
                      <a:endParaRPr lang="en-GB" sz="1800" noProof="0"/>
                    </a:p>
                  </a:txBody>
                  <a:tcPr marL="0" marR="0" marT="0" marB="0" anchor="ctr"/>
                </a:tc>
              </a:tr>
              <a:tr h="370840">
                <a:tc>
                  <a:txBody>
                    <a:bodyPr/>
                    <a:lstStyle/>
                    <a:p>
                      <a:r>
                        <a:rPr lang="en-GB" sz="1800" noProof="0" smtClean="0"/>
                        <a:t>men</a:t>
                      </a:r>
                      <a:endParaRPr lang="en-GB" sz="1800" noProof="0"/>
                    </a:p>
                  </a:txBody>
                  <a:tcPr/>
                </a:tc>
                <a:tc>
                  <a:txBody>
                    <a:bodyPr/>
                    <a:lstStyle/>
                    <a:p>
                      <a:r>
                        <a:rPr lang="en-GB" sz="1800" noProof="0" smtClean="0"/>
                        <a:t>35.9 </a:t>
                      </a:r>
                      <a:endParaRPr lang="en-GB" sz="1800" noProof="0"/>
                    </a:p>
                  </a:txBody>
                  <a:tcPr marL="0" marR="0" marT="0" marB="0" anchor="ctr"/>
                </a:tc>
                <a:tc>
                  <a:txBody>
                    <a:bodyPr/>
                    <a:lstStyle/>
                    <a:p>
                      <a:r>
                        <a:rPr lang="en-GB" sz="1800" noProof="0" smtClean="0"/>
                        <a:t>38.4 </a:t>
                      </a:r>
                      <a:endParaRPr lang="en-GB" sz="1800" noProof="0"/>
                    </a:p>
                  </a:txBody>
                  <a:tcPr marL="0" marR="0" marT="0" marB="0" anchor="ctr"/>
                </a:tc>
                <a:tc>
                  <a:txBody>
                    <a:bodyPr/>
                    <a:lstStyle/>
                    <a:p>
                      <a:r>
                        <a:rPr lang="en-GB" sz="1800" noProof="0" smtClean="0"/>
                        <a:t>41.4 </a:t>
                      </a:r>
                      <a:endParaRPr lang="en-GB" sz="1800" noProof="0"/>
                    </a:p>
                  </a:txBody>
                  <a:tcPr marL="0" marR="0" marT="0" marB="0" anchor="ctr"/>
                </a:tc>
                <a:tc>
                  <a:txBody>
                    <a:bodyPr/>
                    <a:lstStyle/>
                    <a:p>
                      <a:r>
                        <a:rPr lang="en-GB" sz="1800" noProof="0" smtClean="0"/>
                        <a:t>44.1 </a:t>
                      </a:r>
                      <a:endParaRPr lang="en-GB" sz="1800" noProof="0"/>
                    </a:p>
                  </a:txBody>
                  <a:tcPr marL="0" marR="0" marT="0" marB="0" anchor="ctr"/>
                </a:tc>
                <a:tc>
                  <a:txBody>
                    <a:bodyPr/>
                    <a:lstStyle/>
                    <a:p>
                      <a:r>
                        <a:rPr lang="en-GB" sz="1800" noProof="0" smtClean="0"/>
                        <a:t>44.3 </a:t>
                      </a:r>
                      <a:endParaRPr lang="en-GB" sz="1800" noProof="0"/>
                    </a:p>
                  </a:txBody>
                  <a:tcPr marL="0" marR="0" marT="0" marB="0" anchor="ctr"/>
                </a:tc>
                <a:tc>
                  <a:txBody>
                    <a:bodyPr/>
                    <a:lstStyle/>
                    <a:p>
                      <a:r>
                        <a:rPr lang="en-GB" sz="1800" noProof="0" smtClean="0"/>
                        <a:t>45.2 </a:t>
                      </a:r>
                      <a:endParaRPr lang="en-GB" sz="1800" noProof="0"/>
                    </a:p>
                  </a:txBody>
                  <a:tcPr marL="0" marR="0" marT="0" marB="0" anchor="ctr"/>
                </a:tc>
                <a:tc>
                  <a:txBody>
                    <a:bodyPr/>
                    <a:lstStyle/>
                    <a:p>
                      <a:r>
                        <a:rPr lang="en-GB" sz="1800" noProof="0" smtClean="0"/>
                        <a:t>47.8 </a:t>
                      </a:r>
                      <a:endParaRPr lang="en-GB" sz="1800" noProof="0"/>
                    </a:p>
                  </a:txBody>
                  <a:tcPr marL="0" marR="0" marT="0" marB="0" anchor="ctr"/>
                </a:tc>
                <a:tc>
                  <a:txBody>
                    <a:bodyPr/>
                    <a:lstStyle/>
                    <a:p>
                      <a:r>
                        <a:rPr lang="en-GB" sz="1800" noProof="0" smtClean="0"/>
                        <a:t>49.3 </a:t>
                      </a:r>
                      <a:endParaRPr lang="en-GB" sz="1800" noProof="0"/>
                    </a:p>
                  </a:txBody>
                  <a:tcPr marL="0" marR="0" marT="0" marB="0" anchor="ctr"/>
                </a:tc>
                <a:tc>
                  <a:txBody>
                    <a:bodyPr/>
                    <a:lstStyle/>
                    <a:p>
                      <a:r>
                        <a:rPr lang="en-GB" sz="1800" b="1" noProof="0" smtClean="0"/>
                        <a:t>51.3</a:t>
                      </a:r>
                      <a:r>
                        <a:rPr lang="en-GB" sz="1800" noProof="0" smtClean="0"/>
                        <a:t> </a:t>
                      </a:r>
                      <a:endParaRPr lang="en-GB" sz="1800" noProof="0"/>
                    </a:p>
                  </a:txBody>
                  <a:tcPr marL="0" marR="0" marT="0" marB="0" anchor="ctr"/>
                </a:tc>
              </a:tr>
              <a:tr h="370840">
                <a:tc>
                  <a:txBody>
                    <a:bodyPr/>
                    <a:lstStyle/>
                    <a:p>
                      <a:r>
                        <a:rPr lang="en-GB" sz="1800" noProof="0" smtClean="0"/>
                        <a:t>women</a:t>
                      </a:r>
                      <a:endParaRPr lang="en-GB" sz="1800" noProof="0"/>
                    </a:p>
                  </a:txBody>
                  <a:tcPr/>
                </a:tc>
                <a:tc>
                  <a:txBody>
                    <a:bodyPr/>
                    <a:lstStyle/>
                    <a:p>
                      <a:r>
                        <a:rPr lang="en-GB" sz="1800" noProof="0" smtClean="0"/>
                        <a:t>19.7 </a:t>
                      </a:r>
                      <a:endParaRPr lang="en-GB" sz="1800" noProof="0"/>
                    </a:p>
                  </a:txBody>
                  <a:tcPr marL="0" marR="0" marT="0" marB="0" anchor="ctr"/>
                </a:tc>
                <a:tc>
                  <a:txBody>
                    <a:bodyPr/>
                    <a:lstStyle/>
                    <a:p>
                      <a:r>
                        <a:rPr lang="en-GB" sz="1800" noProof="0" smtClean="0"/>
                        <a:t>19.0 </a:t>
                      </a:r>
                      <a:endParaRPr lang="en-GB" sz="1800" noProof="0"/>
                    </a:p>
                  </a:txBody>
                  <a:tcPr marL="0" marR="0" marT="0" marB="0" anchor="ctr"/>
                </a:tc>
                <a:tc>
                  <a:txBody>
                    <a:bodyPr/>
                    <a:lstStyle/>
                    <a:p>
                      <a:r>
                        <a:rPr lang="en-GB" sz="1800" noProof="0" smtClean="0"/>
                        <a:t>19.4 </a:t>
                      </a:r>
                      <a:endParaRPr lang="en-GB" sz="1800" noProof="0"/>
                    </a:p>
                  </a:txBody>
                  <a:tcPr marL="0" marR="0" marT="0" marB="0" anchor="ctr"/>
                </a:tc>
                <a:tc>
                  <a:txBody>
                    <a:bodyPr/>
                    <a:lstStyle/>
                    <a:p>
                      <a:r>
                        <a:rPr lang="en-GB" sz="1800" noProof="0" smtClean="0"/>
                        <a:t>20.7 </a:t>
                      </a:r>
                      <a:endParaRPr lang="en-GB" sz="1800" noProof="0"/>
                    </a:p>
                  </a:txBody>
                  <a:tcPr marL="0" marR="0" marT="0" marB="0" anchor="ctr"/>
                </a:tc>
                <a:tc>
                  <a:txBody>
                    <a:bodyPr/>
                    <a:lstStyle/>
                    <a:p>
                      <a:r>
                        <a:rPr lang="en-GB" sz="1800" noProof="0" smtClean="0"/>
                        <a:t>21.9 </a:t>
                      </a:r>
                      <a:endParaRPr lang="en-GB" sz="1800" noProof="0"/>
                    </a:p>
                  </a:txBody>
                  <a:tcPr marL="0" marR="0" marT="0" marB="0" anchor="ctr"/>
                </a:tc>
                <a:tc>
                  <a:txBody>
                    <a:bodyPr/>
                    <a:lstStyle/>
                    <a:p>
                      <a:r>
                        <a:rPr lang="en-GB" sz="1800" noProof="0" smtClean="0"/>
                        <a:t>24.2 </a:t>
                      </a:r>
                      <a:endParaRPr lang="en-GB" sz="1800" noProof="0"/>
                    </a:p>
                  </a:txBody>
                  <a:tcPr marL="0" marR="0" marT="0" marB="0" anchor="ctr"/>
                </a:tc>
                <a:tc>
                  <a:txBody>
                    <a:bodyPr/>
                    <a:lstStyle/>
                    <a:p>
                      <a:r>
                        <a:rPr lang="en-GB" sz="1800" noProof="0" smtClean="0"/>
                        <a:t>27.2 </a:t>
                      </a:r>
                      <a:endParaRPr lang="en-GB" sz="1800" noProof="0"/>
                    </a:p>
                  </a:txBody>
                  <a:tcPr marL="0" marR="0" marT="0" marB="0" anchor="ctr"/>
                </a:tc>
                <a:tc>
                  <a:txBody>
                    <a:bodyPr/>
                    <a:lstStyle/>
                    <a:p>
                      <a:r>
                        <a:rPr lang="en-GB" sz="1800" noProof="0" smtClean="0"/>
                        <a:t>29.2 </a:t>
                      </a:r>
                      <a:endParaRPr lang="en-GB" sz="1800" noProof="0"/>
                    </a:p>
                  </a:txBody>
                  <a:tcPr marL="0" marR="0" marT="0" marB="0" anchor="ctr"/>
                </a:tc>
                <a:tc>
                  <a:txBody>
                    <a:bodyPr/>
                    <a:lstStyle/>
                    <a:p>
                      <a:r>
                        <a:rPr lang="en-GB" sz="1800" b="1" noProof="0" dirty="0" smtClean="0"/>
                        <a:t>31.0 </a:t>
                      </a:r>
                      <a:endParaRPr lang="en-GB" sz="1800" b="1" noProof="0" dirty="0"/>
                    </a:p>
                  </a:txBody>
                  <a:tcPr marL="0" marR="0" marT="0" marB="0" anchor="ctr"/>
                </a:tc>
              </a:tr>
            </a:tbl>
          </a:graphicData>
        </a:graphic>
      </p:graphicFrame>
      <p:sp>
        <p:nvSpPr>
          <p:cNvPr id="8" name="Prostokąt 7"/>
          <p:cNvSpPr/>
          <p:nvPr/>
        </p:nvSpPr>
        <p:spPr>
          <a:xfrm>
            <a:off x="599295" y="4221088"/>
            <a:ext cx="7632848" cy="523220"/>
          </a:xfrm>
          <a:prstGeom prst="rect">
            <a:avLst/>
          </a:prstGeom>
        </p:spPr>
        <p:txBody>
          <a:bodyPr wrap="square">
            <a:spAutoFit/>
          </a:bodyPr>
          <a:lstStyle/>
          <a:p>
            <a:r>
              <a:rPr lang="pl-PL" sz="1400" dirty="0" smtClean="0"/>
              <a:t>http</a:t>
            </a:r>
            <a:r>
              <a:rPr lang="pl-PL" sz="1400" dirty="0"/>
              <a:t>://epp.eurostat.ec.europa.eu/tgm/refreshTableAction.do?tab=table&amp;plugin=0&amp;pcode=tsdde100&amp;language=en</a:t>
            </a:r>
          </a:p>
        </p:txBody>
      </p:sp>
      <p:grpSp>
        <p:nvGrpSpPr>
          <p:cNvPr id="6" name="Group 5"/>
          <p:cNvGrpSpPr>
            <a:grpSpLocks/>
          </p:cNvGrpSpPr>
          <p:nvPr/>
        </p:nvGrpSpPr>
        <p:grpSpPr bwMode="auto">
          <a:xfrm>
            <a:off x="7256078" y="6554722"/>
            <a:ext cx="1725613" cy="215900"/>
            <a:chOff x="4558" y="4110"/>
            <a:chExt cx="1087" cy="136"/>
          </a:xfrm>
        </p:grpSpPr>
        <p:pic>
          <p:nvPicPr>
            <p:cNvPr id="9"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8421759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67544" y="188640"/>
            <a:ext cx="8075240" cy="778098"/>
          </a:xfrm>
        </p:spPr>
        <p:txBody>
          <a:bodyPr>
            <a:noAutofit/>
          </a:bodyPr>
          <a:lstStyle/>
          <a:p>
            <a:r>
              <a:rPr lang="pl-PL" sz="2000" b="1" dirty="0" err="1"/>
              <a:t>Results</a:t>
            </a:r>
            <a:r>
              <a:rPr lang="pl-PL" sz="2000" b="1" dirty="0"/>
              <a:t> of the </a:t>
            </a:r>
            <a:r>
              <a:rPr lang="en-US" sz="2000" b="1" dirty="0"/>
              <a:t>The cross-sectional study embraced 669 men and 536 women at the working age</a:t>
            </a:r>
            <a:r>
              <a:rPr lang="pl-PL" sz="2000" b="1" dirty="0"/>
              <a:t> (2002-2004</a:t>
            </a:r>
            <a:r>
              <a:rPr lang="pl-PL" sz="2000" b="1" dirty="0" smtClean="0"/>
              <a:t>) (%)</a:t>
            </a:r>
            <a:endParaRPr lang="pl-PL" sz="2000" b="1" dirty="0"/>
          </a:p>
        </p:txBody>
      </p:sp>
      <p:graphicFrame>
        <p:nvGraphicFramePr>
          <p:cNvPr id="4" name="Symbol zastępczy zawartości 3"/>
          <p:cNvGraphicFramePr>
            <a:graphicFrameLocks noGrp="1"/>
          </p:cNvGraphicFramePr>
          <p:nvPr>
            <p:ph sz="quarter" idx="1"/>
            <p:extLst>
              <p:ext uri="{D42A27DB-BD31-4B8C-83A1-F6EECF244321}">
                <p14:modId xmlns:p14="http://schemas.microsoft.com/office/powerpoint/2010/main" val="3982480443"/>
              </p:ext>
            </p:extLst>
          </p:nvPr>
        </p:nvGraphicFramePr>
        <p:xfrm>
          <a:off x="395536" y="1052737"/>
          <a:ext cx="8219256"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3" name="pole tekstowe 2"/>
          <p:cNvSpPr txBox="1"/>
          <p:nvPr/>
        </p:nvSpPr>
        <p:spPr>
          <a:xfrm>
            <a:off x="112638" y="5957271"/>
            <a:ext cx="8136904" cy="584775"/>
          </a:xfrm>
          <a:prstGeom prst="rect">
            <a:avLst/>
          </a:prstGeom>
          <a:noFill/>
        </p:spPr>
        <p:txBody>
          <a:bodyPr wrap="square" rtlCol="0">
            <a:spAutoFit/>
          </a:bodyPr>
          <a:lstStyle/>
          <a:p>
            <a:pPr algn="just"/>
            <a:r>
              <a:rPr lang="pl-PL" sz="1600" i="1" dirty="0" smtClean="0"/>
              <a:t>Source: Makowiec-Dąbrowska T. et.al.</a:t>
            </a:r>
            <a:r>
              <a:rPr lang="en-US" sz="1600" i="1" dirty="0" smtClean="0"/>
              <a:t>Occupational And Non-occupational Determinants Of Work Ability</a:t>
            </a:r>
            <a:r>
              <a:rPr lang="pl-PL" sz="1600" i="1" dirty="0" smtClean="0"/>
              <a:t>. </a:t>
            </a:r>
            <a:r>
              <a:rPr lang="pl-PL" sz="1600" i="1" dirty="0"/>
              <a:t>Medycyna Pracy 2008;59(1):9 – </a:t>
            </a:r>
            <a:r>
              <a:rPr lang="pl-PL" sz="1600" i="1" dirty="0" smtClean="0"/>
              <a:t>24.</a:t>
            </a:r>
            <a:endParaRPr lang="pl-PL" sz="1600" i="1" dirty="0"/>
          </a:p>
        </p:txBody>
      </p:sp>
    </p:spTree>
    <p:extLst>
      <p:ext uri="{BB962C8B-B14F-4D97-AF65-F5344CB8AC3E}">
        <p14:creationId xmlns:p14="http://schemas.microsoft.com/office/powerpoint/2010/main" val="4122100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778098"/>
          </a:xfrm>
        </p:spPr>
        <p:txBody>
          <a:bodyPr/>
          <a:lstStyle/>
          <a:p>
            <a:r>
              <a:rPr lang="pl-PL" dirty="0" err="1" smtClean="0"/>
              <a:t>Conclusions</a:t>
            </a:r>
            <a:r>
              <a:rPr lang="pl-PL" dirty="0" smtClean="0"/>
              <a:t> (1)</a:t>
            </a:r>
            <a:endParaRPr lang="pl-PL" dirty="0"/>
          </a:p>
        </p:txBody>
      </p:sp>
      <p:sp>
        <p:nvSpPr>
          <p:cNvPr id="3" name="Symbol zastępczy zawartości 2"/>
          <p:cNvSpPr>
            <a:spLocks noGrp="1"/>
          </p:cNvSpPr>
          <p:nvPr>
            <p:ph sz="quarter" idx="1"/>
          </p:nvPr>
        </p:nvSpPr>
        <p:spPr>
          <a:xfrm>
            <a:off x="323528" y="1196752"/>
            <a:ext cx="7848872" cy="5277200"/>
          </a:xfrm>
        </p:spPr>
        <p:txBody>
          <a:bodyPr>
            <a:normAutofit fontScale="92500" lnSpcReduction="20000"/>
          </a:bodyPr>
          <a:lstStyle/>
          <a:p>
            <a:pPr algn="just">
              <a:lnSpc>
                <a:spcPct val="150000"/>
              </a:lnSpc>
              <a:defRPr/>
            </a:pPr>
            <a:r>
              <a:rPr lang="en-US" dirty="0"/>
              <a:t>There is need to implement </a:t>
            </a:r>
            <a:r>
              <a:rPr lang="en-US" dirty="0" smtClean="0"/>
              <a:t>age </a:t>
            </a:r>
            <a:r>
              <a:rPr lang="en-US" dirty="0"/>
              <a:t>management in </a:t>
            </a:r>
            <a:r>
              <a:rPr lang="pl-PL" dirty="0"/>
              <a:t>P</a:t>
            </a:r>
            <a:r>
              <a:rPr lang="en-US" dirty="0" err="1"/>
              <a:t>olish</a:t>
            </a:r>
            <a:r>
              <a:rPr lang="en-US" dirty="0"/>
              <a:t> enterprises, especially in medium and large </a:t>
            </a:r>
            <a:r>
              <a:rPr lang="en-US" dirty="0" smtClean="0"/>
              <a:t>companies</a:t>
            </a:r>
            <a:endParaRPr lang="pl-PL" dirty="0" smtClean="0"/>
          </a:p>
          <a:p>
            <a:pPr algn="just">
              <a:lnSpc>
                <a:spcPct val="150000"/>
              </a:lnSpc>
              <a:defRPr/>
            </a:pPr>
            <a:endParaRPr lang="en-US" dirty="0"/>
          </a:p>
          <a:p>
            <a:pPr algn="just">
              <a:lnSpc>
                <a:spcPct val="150000"/>
              </a:lnSpc>
              <a:defRPr/>
            </a:pPr>
            <a:r>
              <a:rPr lang="en-US" dirty="0"/>
              <a:t>Activities aimed </a:t>
            </a:r>
            <a:r>
              <a:rPr lang="pl-PL" dirty="0" err="1" smtClean="0"/>
              <a:t>at</a:t>
            </a:r>
            <a:r>
              <a:rPr lang="en-US" dirty="0" smtClean="0"/>
              <a:t> </a:t>
            </a:r>
            <a:r>
              <a:rPr lang="en-US" dirty="0"/>
              <a:t>the longest maintaining in employment should be undertaken during the whole period of employment including different dimensions of age </a:t>
            </a:r>
            <a:r>
              <a:rPr lang="en-US" dirty="0" smtClean="0"/>
              <a:t>management</a:t>
            </a:r>
            <a:endParaRPr lang="pl-PL" dirty="0" smtClean="0"/>
          </a:p>
          <a:p>
            <a:pPr algn="just">
              <a:lnSpc>
                <a:spcPct val="150000"/>
              </a:lnSpc>
              <a:defRPr/>
            </a:pPr>
            <a:endParaRPr lang="pl-PL" dirty="0"/>
          </a:p>
          <a:p>
            <a:pPr algn="just">
              <a:lnSpc>
                <a:spcPct val="150000"/>
              </a:lnSpc>
              <a:defRPr/>
            </a:pPr>
            <a:r>
              <a:rPr lang="en-US" dirty="0"/>
              <a:t>Age management in companies contains different elements</a:t>
            </a:r>
            <a:r>
              <a:rPr lang="pl-PL" dirty="0"/>
              <a:t>;</a:t>
            </a:r>
            <a:r>
              <a:rPr lang="en-US" dirty="0"/>
              <a:t> </a:t>
            </a:r>
            <a:r>
              <a:rPr lang="pl-PL" dirty="0"/>
              <a:t>t</a:t>
            </a:r>
            <a:r>
              <a:rPr lang="en-US" dirty="0"/>
              <a:t>he most important of them are those connected to work</a:t>
            </a:r>
            <a:r>
              <a:rPr lang="pl-PL" dirty="0"/>
              <a:t> </a:t>
            </a:r>
            <a:r>
              <a:rPr lang="en-US" dirty="0" smtClean="0"/>
              <a:t>organization </a:t>
            </a:r>
            <a:r>
              <a:rPr lang="en-US" dirty="0"/>
              <a:t>and health promotion</a:t>
            </a:r>
            <a:endParaRPr lang="pl-PL" dirty="0"/>
          </a:p>
          <a:p>
            <a:endParaRPr lang="pl-PL" dirty="0"/>
          </a:p>
        </p:txBody>
      </p:sp>
    </p:spTree>
    <p:extLst>
      <p:ext uri="{BB962C8B-B14F-4D97-AF65-F5344CB8AC3E}">
        <p14:creationId xmlns:p14="http://schemas.microsoft.com/office/powerpoint/2010/main" val="38944367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Conclusions</a:t>
            </a:r>
            <a:r>
              <a:rPr lang="pl-PL" dirty="0" smtClean="0"/>
              <a:t> (2)</a:t>
            </a:r>
            <a:endParaRPr lang="pl-PL" dirty="0"/>
          </a:p>
        </p:txBody>
      </p:sp>
      <p:sp>
        <p:nvSpPr>
          <p:cNvPr id="3" name="Symbol zastępczy zawartości 2"/>
          <p:cNvSpPr>
            <a:spLocks noGrp="1"/>
          </p:cNvSpPr>
          <p:nvPr>
            <p:ph sz="quarter" idx="1"/>
          </p:nvPr>
        </p:nvSpPr>
        <p:spPr/>
        <p:txBody>
          <a:bodyPr>
            <a:normAutofit/>
          </a:bodyPr>
          <a:lstStyle/>
          <a:p>
            <a:pPr algn="just">
              <a:lnSpc>
                <a:spcPct val="150000"/>
              </a:lnSpc>
            </a:pPr>
            <a:r>
              <a:rPr lang="en-US" sz="2200" dirty="0"/>
              <a:t>It's important to look after health of older workers in context of extension retirement age with maintaining their work </a:t>
            </a:r>
            <a:r>
              <a:rPr lang="en-US" sz="2200" dirty="0" smtClean="0"/>
              <a:t>ability</a:t>
            </a:r>
            <a:endParaRPr lang="pl-PL" sz="2200" dirty="0" smtClean="0"/>
          </a:p>
          <a:p>
            <a:pPr algn="just">
              <a:lnSpc>
                <a:spcPct val="150000"/>
              </a:lnSpc>
            </a:pPr>
            <a:endParaRPr lang="pl-PL" sz="2200" dirty="0"/>
          </a:p>
          <a:p>
            <a:pPr algn="just">
              <a:lnSpc>
                <a:spcPct val="150000"/>
              </a:lnSpc>
            </a:pPr>
            <a:r>
              <a:rPr lang="en-US" sz="2200" dirty="0"/>
              <a:t>Initiatives in health promotion at workplace can help to improve work ability</a:t>
            </a:r>
            <a:endParaRPr lang="pl-PL" sz="2200" dirty="0"/>
          </a:p>
        </p:txBody>
      </p:sp>
    </p:spTree>
    <p:extLst>
      <p:ext uri="{BB962C8B-B14F-4D97-AF65-F5344CB8AC3E}">
        <p14:creationId xmlns:p14="http://schemas.microsoft.com/office/powerpoint/2010/main" val="14013279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sz="quarter" idx="1"/>
          </p:nvPr>
        </p:nvSpPr>
        <p:spPr/>
        <p:txBody>
          <a:bodyPr/>
          <a:lstStyle/>
          <a:p>
            <a:pPr marL="0" indent="0">
              <a:buNone/>
            </a:pPr>
            <a:endParaRPr lang="en-GB" dirty="0" smtClean="0"/>
          </a:p>
          <a:p>
            <a:pPr marL="0" indent="0">
              <a:buNone/>
            </a:pPr>
            <a:endParaRPr lang="en-GB" dirty="0" smtClean="0"/>
          </a:p>
          <a:p>
            <a:pPr marL="0" indent="0" algn="ctr">
              <a:buNone/>
            </a:pPr>
            <a:r>
              <a:rPr lang="en-GB" b="1" dirty="0" smtClean="0"/>
              <a:t>Thank you for your attention!</a:t>
            </a:r>
            <a:endParaRPr lang="pl-PL" b="1" dirty="0" smtClean="0"/>
          </a:p>
          <a:p>
            <a:pPr marL="0" indent="0">
              <a:buNone/>
            </a:pPr>
            <a:endParaRPr lang="pl-PL" dirty="0"/>
          </a:p>
          <a:p>
            <a:pPr marL="0" indent="0">
              <a:buNone/>
            </a:pPr>
            <a:endParaRPr lang="pl-PL" dirty="0" smtClean="0"/>
          </a:p>
          <a:p>
            <a:pPr marL="0" indent="0">
              <a:buNone/>
            </a:pPr>
            <a:endParaRPr lang="pl-PL" dirty="0" smtClean="0"/>
          </a:p>
          <a:p>
            <a:pPr marL="0" indent="0">
              <a:buNone/>
            </a:pPr>
            <a:r>
              <a:rPr lang="pl-PL" dirty="0" err="1" smtClean="0"/>
              <a:t>If</a:t>
            </a:r>
            <a:r>
              <a:rPr lang="pl-PL" dirty="0" smtClean="0"/>
              <a:t> </a:t>
            </a:r>
            <a:r>
              <a:rPr lang="pl-PL" dirty="0" err="1" smtClean="0"/>
              <a:t>You</a:t>
            </a:r>
            <a:r>
              <a:rPr lang="pl-PL" dirty="0" smtClean="0"/>
              <a:t> </a:t>
            </a:r>
            <a:r>
              <a:rPr lang="pl-PL" dirty="0" err="1" smtClean="0"/>
              <a:t>have</a:t>
            </a:r>
            <a:r>
              <a:rPr lang="pl-PL" dirty="0" smtClean="0"/>
              <a:t> </a:t>
            </a:r>
            <a:r>
              <a:rPr lang="pl-PL" dirty="0" err="1" smtClean="0"/>
              <a:t>any</a:t>
            </a:r>
            <a:r>
              <a:rPr lang="pl-PL" dirty="0" smtClean="0"/>
              <a:t> </a:t>
            </a:r>
            <a:r>
              <a:rPr lang="pl-PL" dirty="0" err="1" smtClean="0"/>
              <a:t>questions</a:t>
            </a:r>
            <a:r>
              <a:rPr lang="pl-PL" dirty="0" smtClean="0"/>
              <a:t>, </a:t>
            </a:r>
            <a:r>
              <a:rPr lang="pl-PL" dirty="0" err="1" smtClean="0"/>
              <a:t>please</a:t>
            </a:r>
            <a:r>
              <a:rPr lang="pl-PL" dirty="0" smtClean="0"/>
              <a:t> </a:t>
            </a:r>
            <a:r>
              <a:rPr lang="pl-PL" dirty="0" err="1" smtClean="0"/>
              <a:t>send</a:t>
            </a:r>
            <a:r>
              <a:rPr lang="pl-PL" dirty="0" smtClean="0"/>
              <a:t> me </a:t>
            </a:r>
            <a:r>
              <a:rPr lang="pl-PL" dirty="0" err="1" smtClean="0"/>
              <a:t>an</a:t>
            </a:r>
            <a:r>
              <a:rPr lang="pl-PL" smtClean="0"/>
              <a:t> </a:t>
            </a:r>
            <a:br>
              <a:rPr lang="pl-PL" smtClean="0"/>
            </a:br>
            <a:r>
              <a:rPr lang="pl-PL" smtClean="0"/>
              <a:t>e-mail</a:t>
            </a:r>
            <a:r>
              <a:rPr lang="pl-PL" dirty="0" smtClean="0"/>
              <a:t>: kahil@ciop.pl</a:t>
            </a:r>
            <a:endParaRPr lang="en-GB" dirty="0"/>
          </a:p>
        </p:txBody>
      </p:sp>
      <p:grpSp>
        <p:nvGrpSpPr>
          <p:cNvPr id="4" name="Group 5"/>
          <p:cNvGrpSpPr>
            <a:grpSpLocks/>
          </p:cNvGrpSpPr>
          <p:nvPr/>
        </p:nvGrpSpPr>
        <p:grpSpPr bwMode="auto">
          <a:xfrm>
            <a:off x="7308304" y="6558336"/>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138690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ytuł 1"/>
          <p:cNvSpPr>
            <a:spLocks noGrp="1"/>
          </p:cNvSpPr>
          <p:nvPr>
            <p:ph type="title"/>
          </p:nvPr>
        </p:nvSpPr>
        <p:spPr>
          <a:xfrm>
            <a:off x="457200" y="571500"/>
            <a:ext cx="8229600" cy="697260"/>
          </a:xfrm>
        </p:spPr>
        <p:txBody>
          <a:bodyPr/>
          <a:lstStyle/>
          <a:p>
            <a:pPr algn="ctr"/>
            <a:r>
              <a:rPr lang="pl-PL" sz="2600" b="1" dirty="0" smtClean="0"/>
              <a:t>Age management</a:t>
            </a:r>
          </a:p>
        </p:txBody>
      </p:sp>
      <p:sp>
        <p:nvSpPr>
          <p:cNvPr id="15363" name="Symbol zastępczy zawartości 2"/>
          <p:cNvSpPr>
            <a:spLocks noGrp="1"/>
          </p:cNvSpPr>
          <p:nvPr>
            <p:ph sz="quarter" idx="1"/>
          </p:nvPr>
        </p:nvSpPr>
        <p:spPr>
          <a:xfrm>
            <a:off x="395288" y="1412875"/>
            <a:ext cx="8229600" cy="5040313"/>
          </a:xfrm>
        </p:spPr>
        <p:txBody>
          <a:bodyPr/>
          <a:lstStyle/>
          <a:p>
            <a:pPr marL="0" indent="0" algn="just">
              <a:lnSpc>
                <a:spcPct val="150000"/>
              </a:lnSpc>
              <a:buNone/>
            </a:pPr>
            <a:r>
              <a:rPr lang="pl-PL" sz="2400" dirty="0" smtClean="0"/>
              <a:t>„A</a:t>
            </a:r>
            <a:r>
              <a:rPr lang="en-US" sz="2400" dirty="0" err="1" smtClean="0"/>
              <a:t>ge</a:t>
            </a:r>
            <a:r>
              <a:rPr lang="en-US" sz="2400" dirty="0" smtClean="0"/>
              <a:t> </a:t>
            </a:r>
            <a:r>
              <a:rPr lang="en-US" sz="2400" dirty="0"/>
              <a:t>management is defined as those measures that combat age barriers and/or promote age diversity. These measures may entail specific initiatives aimed at particular dimensions of age management; they may also include more general employment or human resources policies that help to create an environment in which individual employees are able to achieve their potential without being disadvantaged by their </a:t>
            </a:r>
            <a:r>
              <a:rPr lang="en-US" sz="2400" dirty="0" smtClean="0"/>
              <a:t>age</a:t>
            </a:r>
            <a:r>
              <a:rPr lang="pl-PL" sz="2400" dirty="0" smtClean="0"/>
              <a:t>” (Walker, 1999)</a:t>
            </a:r>
            <a:endParaRPr lang="pl-PL" dirty="0" smtClean="0"/>
          </a:p>
        </p:txBody>
      </p:sp>
      <p:grpSp>
        <p:nvGrpSpPr>
          <p:cNvPr id="5" name="Group 5"/>
          <p:cNvGrpSpPr>
            <a:grpSpLocks/>
          </p:cNvGrpSpPr>
          <p:nvPr/>
        </p:nvGrpSpPr>
        <p:grpSpPr bwMode="auto">
          <a:xfrm>
            <a:off x="7256078" y="6554722"/>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724832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ytuł 1"/>
          <p:cNvSpPr>
            <a:spLocks noGrp="1"/>
          </p:cNvSpPr>
          <p:nvPr>
            <p:ph type="title"/>
          </p:nvPr>
        </p:nvSpPr>
        <p:spPr>
          <a:xfrm>
            <a:off x="457200" y="571500"/>
            <a:ext cx="8229600" cy="985292"/>
          </a:xfrm>
        </p:spPr>
        <p:txBody>
          <a:bodyPr/>
          <a:lstStyle/>
          <a:p>
            <a:r>
              <a:rPr lang="en-US" sz="2600" b="1" dirty="0"/>
              <a:t>Age management </a:t>
            </a:r>
            <a:r>
              <a:rPr lang="pl-PL" sz="2600" b="1" dirty="0" err="1" smtClean="0"/>
              <a:t>includs</a:t>
            </a:r>
            <a:r>
              <a:rPr lang="en-US" sz="2600" b="1" dirty="0" smtClean="0"/>
              <a:t> </a:t>
            </a:r>
            <a:r>
              <a:rPr lang="en-US" sz="2600" b="1" dirty="0"/>
              <a:t>the following </a:t>
            </a:r>
            <a:r>
              <a:rPr lang="en-US" sz="2600" b="1" dirty="0" smtClean="0"/>
              <a:t>dimensions</a:t>
            </a:r>
            <a:endParaRPr lang="pl-PL" sz="2600" b="1" dirty="0" smtClean="0"/>
          </a:p>
        </p:txBody>
      </p:sp>
      <p:sp>
        <p:nvSpPr>
          <p:cNvPr id="3" name="Symbol zastępczy zawartości 2"/>
          <p:cNvSpPr>
            <a:spLocks noGrp="1"/>
          </p:cNvSpPr>
          <p:nvPr>
            <p:ph sz="quarter" idx="1"/>
          </p:nvPr>
        </p:nvSpPr>
        <p:spPr>
          <a:xfrm>
            <a:off x="457200" y="1831975"/>
            <a:ext cx="8229600" cy="4525963"/>
          </a:xfrm>
        </p:spPr>
        <p:txBody>
          <a:bodyPr/>
          <a:lstStyle/>
          <a:p>
            <a:r>
              <a:rPr lang="en-US" sz="2400" dirty="0"/>
              <a:t>job </a:t>
            </a:r>
            <a:r>
              <a:rPr lang="en-US" sz="2400" dirty="0" smtClean="0"/>
              <a:t>recruitment</a:t>
            </a:r>
            <a:endParaRPr lang="pl-PL" sz="2400" dirty="0"/>
          </a:p>
          <a:p>
            <a:r>
              <a:rPr lang="en-US" sz="2400" dirty="0" smtClean="0"/>
              <a:t>learning</a:t>
            </a:r>
            <a:r>
              <a:rPr lang="en-US" sz="2400" dirty="0"/>
              <a:t>, training and lifelong </a:t>
            </a:r>
            <a:r>
              <a:rPr lang="en-US" sz="2400" dirty="0" smtClean="0"/>
              <a:t>learning</a:t>
            </a:r>
            <a:endParaRPr lang="pl-PL" sz="2400" dirty="0"/>
          </a:p>
          <a:p>
            <a:r>
              <a:rPr lang="en-US" sz="2400" dirty="0" smtClean="0"/>
              <a:t>career development</a:t>
            </a:r>
            <a:endParaRPr lang="pl-PL" sz="2400" dirty="0"/>
          </a:p>
          <a:p>
            <a:r>
              <a:rPr lang="en-US" sz="2400" dirty="0" smtClean="0"/>
              <a:t>flexible </a:t>
            </a:r>
            <a:r>
              <a:rPr lang="en-US" sz="2400" dirty="0"/>
              <a:t>working time </a:t>
            </a:r>
            <a:r>
              <a:rPr lang="en-US" sz="2400" dirty="0" smtClean="0"/>
              <a:t>practices</a:t>
            </a:r>
            <a:endParaRPr lang="pl-PL" sz="2400" dirty="0"/>
          </a:p>
          <a:p>
            <a:r>
              <a:rPr lang="en-US" sz="2400" dirty="0" smtClean="0"/>
              <a:t>health </a:t>
            </a:r>
            <a:r>
              <a:rPr lang="en-US" sz="2400" dirty="0"/>
              <a:t>protection and promotion, and workplace </a:t>
            </a:r>
            <a:r>
              <a:rPr lang="en-US" sz="2400" dirty="0" smtClean="0"/>
              <a:t>design</a:t>
            </a:r>
            <a:endParaRPr lang="pl-PL" sz="2400" dirty="0"/>
          </a:p>
          <a:p>
            <a:r>
              <a:rPr lang="en-US" sz="2400" dirty="0" smtClean="0"/>
              <a:t>redeployment</a:t>
            </a:r>
            <a:endParaRPr lang="pl-PL" sz="2400" dirty="0"/>
          </a:p>
          <a:p>
            <a:r>
              <a:rPr lang="en-US" sz="2400" dirty="0" smtClean="0"/>
              <a:t>employment </a:t>
            </a:r>
            <a:r>
              <a:rPr lang="en-US" sz="2400" dirty="0"/>
              <a:t>exit and the transition to </a:t>
            </a:r>
            <a:r>
              <a:rPr lang="en-US" sz="2400" dirty="0" smtClean="0"/>
              <a:t>retirement</a:t>
            </a:r>
            <a:endParaRPr lang="pl-PL" sz="2400" dirty="0"/>
          </a:p>
          <a:p>
            <a:r>
              <a:rPr lang="pl-PL" sz="2400" dirty="0" err="1" smtClean="0"/>
              <a:t>comprehensive</a:t>
            </a:r>
            <a:r>
              <a:rPr lang="pl-PL" sz="2400" dirty="0" smtClean="0"/>
              <a:t> </a:t>
            </a:r>
            <a:r>
              <a:rPr lang="pl-PL" sz="2400" dirty="0" err="1" smtClean="0"/>
              <a:t>approaches</a:t>
            </a:r>
            <a:endParaRPr lang="pl-PL" sz="2400" dirty="0"/>
          </a:p>
        </p:txBody>
      </p:sp>
      <p:grpSp>
        <p:nvGrpSpPr>
          <p:cNvPr id="5" name="Group 5"/>
          <p:cNvGrpSpPr>
            <a:grpSpLocks/>
          </p:cNvGrpSpPr>
          <p:nvPr/>
        </p:nvGrpSpPr>
        <p:grpSpPr bwMode="auto">
          <a:xfrm>
            <a:off x="7256078" y="6554722"/>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818791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Tytuł 1"/>
          <p:cNvSpPr>
            <a:spLocks noGrp="1"/>
          </p:cNvSpPr>
          <p:nvPr>
            <p:ph type="title"/>
          </p:nvPr>
        </p:nvSpPr>
        <p:spPr>
          <a:xfrm>
            <a:off x="468313" y="620713"/>
            <a:ext cx="8229600" cy="936079"/>
          </a:xfrm>
        </p:spPr>
        <p:txBody>
          <a:bodyPr/>
          <a:lstStyle/>
          <a:p>
            <a:pPr algn="ctr"/>
            <a:r>
              <a:rPr lang="pl-PL" sz="2600" b="1" dirty="0" smtClean="0"/>
              <a:t>„</a:t>
            </a:r>
            <a:r>
              <a:rPr lang="pl-PL" sz="2600" b="1" dirty="0" err="1" smtClean="0"/>
              <a:t>Older</a:t>
            </a:r>
            <a:r>
              <a:rPr lang="pl-PL" sz="2600" b="1" dirty="0" smtClean="0"/>
              <a:t> </a:t>
            </a:r>
            <a:r>
              <a:rPr lang="pl-PL" sz="2600" b="1" dirty="0" err="1" smtClean="0"/>
              <a:t>worker</a:t>
            </a:r>
            <a:r>
              <a:rPr lang="pl-PL" sz="2600" b="1" dirty="0" smtClean="0"/>
              <a:t>”</a:t>
            </a:r>
          </a:p>
        </p:txBody>
      </p:sp>
      <p:sp>
        <p:nvSpPr>
          <p:cNvPr id="16386" name="Symbol zastępczy zawartości 2"/>
          <p:cNvSpPr>
            <a:spLocks noGrp="1"/>
          </p:cNvSpPr>
          <p:nvPr>
            <p:ph sz="quarter" idx="1"/>
          </p:nvPr>
        </p:nvSpPr>
        <p:spPr>
          <a:xfrm>
            <a:off x="395288" y="1916113"/>
            <a:ext cx="8208962" cy="3673127"/>
          </a:xfrm>
        </p:spPr>
        <p:txBody>
          <a:bodyPr/>
          <a:lstStyle/>
          <a:p>
            <a:pPr marL="0" indent="0">
              <a:lnSpc>
                <a:spcPct val="150000"/>
              </a:lnSpc>
              <a:buNone/>
            </a:pPr>
            <a:r>
              <a:rPr lang="en-US" sz="2400" dirty="0" smtClean="0"/>
              <a:t>After </a:t>
            </a:r>
            <a:r>
              <a:rPr lang="pl-PL" sz="2400" dirty="0" err="1" smtClean="0"/>
              <a:t>the</a:t>
            </a:r>
            <a:r>
              <a:rPr lang="pl-PL" sz="2400" dirty="0" smtClean="0"/>
              <a:t> </a:t>
            </a:r>
            <a:r>
              <a:rPr lang="pl-PL" sz="2400" dirty="0" err="1" smtClean="0"/>
              <a:t>age</a:t>
            </a:r>
            <a:r>
              <a:rPr lang="pl-PL" sz="2400" dirty="0" smtClean="0"/>
              <a:t> of </a:t>
            </a:r>
            <a:r>
              <a:rPr lang="en-US" sz="2400" dirty="0" smtClean="0"/>
              <a:t>45 </a:t>
            </a:r>
            <a:r>
              <a:rPr lang="en-US" sz="2400" dirty="0"/>
              <a:t>year </a:t>
            </a:r>
            <a:r>
              <a:rPr lang="en-US" sz="2400" dirty="0" smtClean="0"/>
              <a:t>physical </a:t>
            </a:r>
            <a:r>
              <a:rPr lang="en-US" sz="2400" dirty="0"/>
              <a:t>and psychical capacities are getting  lower. This process </a:t>
            </a:r>
            <a:r>
              <a:rPr lang="en-US" sz="2400" dirty="0" smtClean="0"/>
              <a:t>is</a:t>
            </a:r>
            <a:r>
              <a:rPr lang="pl-PL" sz="2400" dirty="0" smtClean="0"/>
              <a:t> </a:t>
            </a:r>
            <a:r>
              <a:rPr lang="pl-PL" sz="2400" dirty="0" err="1" smtClean="0"/>
              <a:t>very</a:t>
            </a:r>
            <a:r>
              <a:rPr lang="en-US" sz="2400" dirty="0" smtClean="0"/>
              <a:t> </a:t>
            </a:r>
            <a:r>
              <a:rPr lang="en-US" sz="2400" dirty="0"/>
              <a:t>individual. Most often </a:t>
            </a:r>
            <a:r>
              <a:rPr lang="en-US" sz="2400" dirty="0" smtClean="0"/>
              <a:t>older worker</a:t>
            </a:r>
            <a:r>
              <a:rPr lang="pl-PL" sz="2400" dirty="0" smtClean="0"/>
              <a:t>s </a:t>
            </a:r>
            <a:r>
              <a:rPr lang="pl-PL" sz="2400" dirty="0" err="1" smtClean="0"/>
              <a:t>are</a:t>
            </a:r>
            <a:r>
              <a:rPr lang="en-US" sz="2400" dirty="0" smtClean="0"/>
              <a:t> </a:t>
            </a:r>
            <a:r>
              <a:rPr lang="pl-PL" sz="2400" dirty="0" err="1" smtClean="0"/>
              <a:t>defined</a:t>
            </a:r>
            <a:r>
              <a:rPr lang="pl-PL" sz="2400" dirty="0" smtClean="0"/>
              <a:t> as </a:t>
            </a:r>
            <a:r>
              <a:rPr lang="en-US" sz="2400" dirty="0" smtClean="0"/>
              <a:t>50</a:t>
            </a:r>
            <a:r>
              <a:rPr lang="en-US" sz="2400" dirty="0"/>
              <a:t>+. Defining older workers </a:t>
            </a:r>
            <a:r>
              <a:rPr lang="en-US" sz="2400" dirty="0" smtClean="0"/>
              <a:t>depend</a:t>
            </a:r>
            <a:r>
              <a:rPr lang="pl-PL" sz="2400" dirty="0" smtClean="0"/>
              <a:t>s</a:t>
            </a:r>
            <a:r>
              <a:rPr lang="en-US" sz="2400" dirty="0" smtClean="0"/>
              <a:t> </a:t>
            </a:r>
            <a:r>
              <a:rPr lang="pl-PL" sz="2400" dirty="0" smtClean="0"/>
              <a:t>on</a:t>
            </a:r>
            <a:r>
              <a:rPr lang="en-US" sz="2400" dirty="0" smtClean="0"/>
              <a:t> </a:t>
            </a:r>
            <a:r>
              <a:rPr lang="en-US" sz="2400" dirty="0"/>
              <a:t>countries, their cultures, and </a:t>
            </a:r>
            <a:r>
              <a:rPr lang="pl-PL" sz="2400" dirty="0" smtClean="0"/>
              <a:t>many </a:t>
            </a:r>
            <a:r>
              <a:rPr lang="en-US" sz="2400" dirty="0" smtClean="0"/>
              <a:t>other factors</a:t>
            </a:r>
            <a:r>
              <a:rPr lang="pl-PL" sz="2400" dirty="0"/>
              <a:t>.</a:t>
            </a:r>
          </a:p>
        </p:txBody>
      </p:sp>
      <p:grpSp>
        <p:nvGrpSpPr>
          <p:cNvPr id="5" name="Group 5"/>
          <p:cNvGrpSpPr>
            <a:grpSpLocks/>
          </p:cNvGrpSpPr>
          <p:nvPr/>
        </p:nvGrpSpPr>
        <p:grpSpPr bwMode="auto">
          <a:xfrm>
            <a:off x="7256078" y="6554722"/>
            <a:ext cx="1725613" cy="215900"/>
            <a:chOff x="4558" y="4110"/>
            <a:chExt cx="1087" cy="136"/>
          </a:xfrm>
        </p:grpSpPr>
        <p:pic>
          <p:nvPicPr>
            <p:cNvPr id="6" name="Picture 6" descr="ciop2"/>
            <p:cNvPicPr>
              <a:picLocks noChangeAspect="1" noChangeArrowheads="1"/>
            </p:cNvPicPr>
            <p:nvPr/>
          </p:nvPicPr>
          <p:blipFill>
            <a:blip r:embed="rId3"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842135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9552" y="2420888"/>
            <a:ext cx="7467600" cy="1143000"/>
          </a:xfrm>
        </p:spPr>
        <p:txBody>
          <a:bodyPr>
            <a:normAutofit/>
          </a:bodyPr>
          <a:lstStyle/>
          <a:p>
            <a:pPr algn="ctr"/>
            <a:r>
              <a:rPr lang="pl-PL" sz="4400" b="1" dirty="0" err="1" smtClean="0"/>
              <a:t>results</a:t>
            </a:r>
            <a:endParaRPr lang="pl-PL" sz="4400" b="1" dirty="0"/>
          </a:p>
        </p:txBody>
      </p:sp>
    </p:spTree>
    <p:extLst>
      <p:ext uri="{BB962C8B-B14F-4D97-AF65-F5344CB8AC3E}">
        <p14:creationId xmlns:p14="http://schemas.microsoft.com/office/powerpoint/2010/main" val="960933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pPr algn="ctr"/>
            <a:r>
              <a:rPr lang="en-US" sz="2400" b="1" dirty="0" smtClean="0"/>
              <a:t>National </a:t>
            </a:r>
            <a:r>
              <a:rPr lang="en-US" sz="2400" b="1" dirty="0" err="1" smtClean="0"/>
              <a:t>Programme</a:t>
            </a:r>
            <a:r>
              <a:rPr lang="en-US" sz="2400" b="1" dirty="0" smtClean="0"/>
              <a:t> </a:t>
            </a:r>
            <a:r>
              <a:rPr lang="en-US" sz="2400" b="1" i="1" dirty="0" smtClean="0"/>
              <a:t>Improvement of safety and working conditions</a:t>
            </a:r>
            <a:r>
              <a:rPr lang="en-US" sz="2400" b="1" dirty="0" smtClean="0"/>
              <a:t> </a:t>
            </a:r>
            <a:r>
              <a:rPr lang="en-US" sz="2400" dirty="0" smtClean="0"/>
              <a:t/>
            </a:r>
            <a:br>
              <a:rPr lang="en-US" sz="2400" dirty="0" smtClean="0"/>
            </a:br>
            <a:r>
              <a:rPr lang="en-US" sz="2400" b="1" dirty="0" smtClean="0"/>
              <a:t>Stage 2, implementation period: 2011-2013</a:t>
            </a:r>
            <a:endParaRPr lang="en-GB" sz="2400" b="1" dirty="0"/>
          </a:p>
        </p:txBody>
      </p:sp>
      <p:sp>
        <p:nvSpPr>
          <p:cNvPr id="3" name="Symbol zastępczy zawartości 2"/>
          <p:cNvSpPr>
            <a:spLocks noGrp="1"/>
          </p:cNvSpPr>
          <p:nvPr>
            <p:ph sz="quarter" idx="1"/>
          </p:nvPr>
        </p:nvSpPr>
        <p:spPr>
          <a:xfrm>
            <a:off x="457200" y="1988840"/>
            <a:ext cx="7643192" cy="4485112"/>
          </a:xfrm>
        </p:spPr>
        <p:txBody>
          <a:bodyPr>
            <a:normAutofit/>
          </a:bodyPr>
          <a:lstStyle/>
          <a:p>
            <a:pPr marL="0" indent="0">
              <a:buNone/>
            </a:pPr>
            <a:r>
              <a:rPr lang="en-GB" dirty="0" smtClean="0"/>
              <a:t>Task completed within the scope of public services: </a:t>
            </a:r>
          </a:p>
          <a:p>
            <a:pPr marL="0" indent="0">
              <a:buNone/>
            </a:pPr>
            <a:endParaRPr lang="en-GB" b="1" dirty="0" smtClean="0"/>
          </a:p>
          <a:p>
            <a:pPr marL="0" indent="0" algn="just">
              <a:buNone/>
            </a:pPr>
            <a:r>
              <a:rPr lang="pl-PL" b="1" dirty="0" smtClean="0"/>
              <a:t>„</a:t>
            </a:r>
            <a:r>
              <a:rPr lang="en-GB" b="1" dirty="0" smtClean="0"/>
              <a:t>Evaluation of activities undertaken in Polish enterprises in relation to maintaining older workers (50+) in employment</a:t>
            </a:r>
            <a:r>
              <a:rPr lang="pl-PL" b="1" dirty="0" smtClean="0"/>
              <a:t>” </a:t>
            </a:r>
            <a:r>
              <a:rPr lang="pl-PL" sz="2000" dirty="0"/>
              <a:t>(</a:t>
            </a:r>
            <a:r>
              <a:rPr lang="pl-PL" sz="2000" dirty="0" err="1"/>
              <a:t>project</a:t>
            </a:r>
            <a:r>
              <a:rPr lang="pl-PL" sz="2000" dirty="0"/>
              <a:t> manager: </a:t>
            </a:r>
            <a:r>
              <a:rPr lang="pl-PL" sz="2000" dirty="0" smtClean="0"/>
              <a:t/>
            </a:r>
            <a:br>
              <a:rPr lang="pl-PL" sz="2000" dirty="0" smtClean="0"/>
            </a:br>
            <a:r>
              <a:rPr lang="pl-PL" sz="2000" dirty="0" smtClean="0"/>
              <a:t>J</a:t>
            </a:r>
            <a:r>
              <a:rPr lang="pl-PL" sz="2000" dirty="0"/>
              <a:t>. Bugajska)</a:t>
            </a:r>
            <a:endParaRPr lang="pl-PL" b="1" dirty="0" smtClean="0"/>
          </a:p>
          <a:p>
            <a:pPr marL="0" indent="0" algn="just">
              <a:buNone/>
            </a:pPr>
            <a:endParaRPr lang="pl-PL" altLang="pl-PL" dirty="0"/>
          </a:p>
          <a:p>
            <a:pPr marL="0" indent="0" algn="just">
              <a:buNone/>
            </a:pPr>
            <a:endParaRPr lang="pl-PL" altLang="pl-PL" dirty="0" smtClean="0"/>
          </a:p>
          <a:p>
            <a:pPr marL="0" indent="0" algn="just">
              <a:buNone/>
            </a:pPr>
            <a:r>
              <a:rPr lang="en-GB" sz="1800" i="1" dirty="0"/>
              <a:t>The Programme is supported by the Ministry of Labour and Social Policy. The Central Institute for Labour Protection – National Research Institute is the main coordinator of the Programme</a:t>
            </a:r>
            <a:endParaRPr lang="en-GB" altLang="pl-PL" sz="1800" dirty="0" smtClean="0"/>
          </a:p>
          <a:p>
            <a:pPr algn="just"/>
            <a:endParaRPr lang="en-GB" altLang="pl-PL" dirty="0" smtClean="0"/>
          </a:p>
        </p:txBody>
      </p:sp>
      <p:grpSp>
        <p:nvGrpSpPr>
          <p:cNvPr id="4" name="Group 5"/>
          <p:cNvGrpSpPr>
            <a:grpSpLocks/>
          </p:cNvGrpSpPr>
          <p:nvPr/>
        </p:nvGrpSpPr>
        <p:grpSpPr bwMode="auto">
          <a:xfrm>
            <a:off x="7384814" y="6541228"/>
            <a:ext cx="1725613" cy="215900"/>
            <a:chOff x="4558" y="4110"/>
            <a:chExt cx="1087" cy="136"/>
          </a:xfrm>
        </p:grpSpPr>
        <p:pic>
          <p:nvPicPr>
            <p:cNvPr id="5"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3904558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sz="quarter" idx="1"/>
          </p:nvPr>
        </p:nvSpPr>
        <p:spPr>
          <a:xfrm>
            <a:off x="251521" y="548680"/>
            <a:ext cx="8208912" cy="5925272"/>
          </a:xfrm>
        </p:spPr>
        <p:txBody>
          <a:bodyPr>
            <a:normAutofit fontScale="92500"/>
          </a:bodyPr>
          <a:lstStyle/>
          <a:p>
            <a:pPr marL="0" indent="0" algn="just">
              <a:buNone/>
            </a:pPr>
            <a:r>
              <a:rPr lang="en-GB" b="1" dirty="0" smtClean="0">
                <a:solidFill>
                  <a:schemeClr val="accent6">
                    <a:lumMod val="75000"/>
                  </a:schemeClr>
                </a:solidFill>
              </a:rPr>
              <a:t>AIM OF THE STUDY</a:t>
            </a:r>
            <a:endParaRPr lang="pl-PL" b="1" dirty="0" smtClean="0">
              <a:solidFill>
                <a:schemeClr val="accent6">
                  <a:lumMod val="75000"/>
                </a:schemeClr>
              </a:solidFill>
            </a:endParaRPr>
          </a:p>
          <a:p>
            <a:pPr marL="0" indent="0" algn="just">
              <a:buNone/>
            </a:pPr>
            <a:endParaRPr lang="en-GB" dirty="0" smtClean="0">
              <a:solidFill>
                <a:schemeClr val="accent6">
                  <a:lumMod val="75000"/>
                </a:schemeClr>
              </a:solidFill>
            </a:endParaRPr>
          </a:p>
          <a:p>
            <a:pPr marL="0" indent="0" algn="just">
              <a:buNone/>
            </a:pPr>
            <a:r>
              <a:rPr lang="en-GB" sz="1800" dirty="0" smtClean="0"/>
              <a:t>The aim of this study was to evaluate activities undertaken in Polish enterprises in relation to </a:t>
            </a:r>
            <a:r>
              <a:rPr lang="en-GB" sz="1800" b="1" dirty="0" smtClean="0"/>
              <a:t>age management </a:t>
            </a:r>
            <a:r>
              <a:rPr lang="en-GB" sz="1800" dirty="0" smtClean="0"/>
              <a:t>and to assess how older workers (≥50 years) evaluate activities undertaken on their behalf by their companies.</a:t>
            </a:r>
          </a:p>
          <a:p>
            <a:pPr marL="0" indent="0" algn="just">
              <a:buNone/>
            </a:pPr>
            <a:endParaRPr lang="en-GB" b="1" dirty="0" smtClean="0">
              <a:solidFill>
                <a:srgbClr val="000099"/>
              </a:solidFill>
            </a:endParaRPr>
          </a:p>
          <a:p>
            <a:pPr marL="0" indent="0" algn="just">
              <a:buNone/>
            </a:pPr>
            <a:r>
              <a:rPr lang="en-GB" b="1" dirty="0" smtClean="0">
                <a:solidFill>
                  <a:schemeClr val="accent6">
                    <a:lumMod val="75000"/>
                  </a:schemeClr>
                </a:solidFill>
              </a:rPr>
              <a:t>METHODS</a:t>
            </a:r>
            <a:endParaRPr lang="pl-PL" b="1" dirty="0" smtClean="0">
              <a:solidFill>
                <a:schemeClr val="accent6">
                  <a:lumMod val="75000"/>
                </a:schemeClr>
              </a:solidFill>
            </a:endParaRPr>
          </a:p>
          <a:p>
            <a:pPr marL="0" indent="0" algn="just">
              <a:buNone/>
            </a:pPr>
            <a:endParaRPr lang="en-GB" b="1" dirty="0" smtClean="0">
              <a:solidFill>
                <a:schemeClr val="accent6">
                  <a:lumMod val="75000"/>
                </a:schemeClr>
              </a:solidFill>
            </a:endParaRPr>
          </a:p>
          <a:p>
            <a:pPr marL="0" indent="0" algn="just">
              <a:buNone/>
            </a:pPr>
            <a:r>
              <a:rPr lang="en-GB" sz="1900" dirty="0" smtClean="0"/>
              <a:t>Data come from a questionnaire survey conducted on </a:t>
            </a:r>
            <a:br>
              <a:rPr lang="en-GB" sz="1900" dirty="0" smtClean="0"/>
            </a:br>
            <a:r>
              <a:rPr lang="en-GB" sz="1900" dirty="0" smtClean="0"/>
              <a:t>a nationwide sample of 200 small (9–49 employees), medium (50–249 employees) and large (&gt; 250 employees) companies.</a:t>
            </a:r>
            <a:endParaRPr lang="en-GB" sz="1900" dirty="0" smtClean="0">
              <a:solidFill>
                <a:srgbClr val="000099"/>
              </a:solidFill>
            </a:endParaRPr>
          </a:p>
          <a:p>
            <a:pPr marL="0" indent="0" algn="just">
              <a:buNone/>
            </a:pPr>
            <a:r>
              <a:rPr lang="en-GB" sz="1900" dirty="0" smtClean="0"/>
              <a:t>An anonymous survey was conducted also among 500 older employees (250 women and 250 men). </a:t>
            </a:r>
          </a:p>
          <a:p>
            <a:pPr marL="0" indent="0" algn="just">
              <a:buNone/>
            </a:pPr>
            <a:r>
              <a:rPr lang="en-GB" sz="1900" dirty="0" smtClean="0"/>
              <a:t>The questionnaires were developed in </a:t>
            </a:r>
            <a:r>
              <a:rPr lang="en-GB" sz="1900" dirty="0" err="1" smtClean="0"/>
              <a:t>CIOP-PIB</a:t>
            </a:r>
            <a:r>
              <a:rPr lang="en-GB" sz="1900" dirty="0" smtClean="0"/>
              <a:t> and they contained questions about age management, i.e. recruitment, lifelong learning, work conditions and </a:t>
            </a:r>
            <a:r>
              <a:rPr lang="en-GB" sz="1900" dirty="0" err="1" smtClean="0"/>
              <a:t>organi</a:t>
            </a:r>
            <a:r>
              <a:rPr lang="pl-PL" sz="1900" dirty="0" smtClean="0"/>
              <a:t>s</a:t>
            </a:r>
            <a:r>
              <a:rPr lang="en-GB" sz="1900" dirty="0" err="1" smtClean="0"/>
              <a:t>ation</a:t>
            </a:r>
            <a:r>
              <a:rPr lang="en-GB" sz="1900" dirty="0" smtClean="0"/>
              <a:t>, health promotion. To </a:t>
            </a:r>
            <a:r>
              <a:rPr lang="en-GB" sz="1900" dirty="0"/>
              <a:t>assess the individual work ability of an </a:t>
            </a:r>
            <a:r>
              <a:rPr lang="en-GB" sz="1900" dirty="0" smtClean="0"/>
              <a:t>employee, the Work Ability Index was used.</a:t>
            </a:r>
          </a:p>
        </p:txBody>
      </p:sp>
      <p:grpSp>
        <p:nvGrpSpPr>
          <p:cNvPr id="5" name="Group 5"/>
          <p:cNvGrpSpPr>
            <a:grpSpLocks/>
          </p:cNvGrpSpPr>
          <p:nvPr/>
        </p:nvGrpSpPr>
        <p:grpSpPr bwMode="auto">
          <a:xfrm>
            <a:off x="7308304" y="6543616"/>
            <a:ext cx="1725613" cy="215900"/>
            <a:chOff x="4558" y="4110"/>
            <a:chExt cx="1087" cy="136"/>
          </a:xfrm>
        </p:grpSpPr>
        <p:pic>
          <p:nvPicPr>
            <p:cNvPr id="6" name="Picture 6" descr="ciop2"/>
            <p:cNvPicPr>
              <a:picLocks noChangeAspect="1" noChangeArrowheads="1"/>
            </p:cNvPicPr>
            <p:nvPr/>
          </p:nvPicPr>
          <p:blipFill>
            <a:blip r:embed="rId2" cstate="print">
              <a:lum bright="6000" contrast="-70000"/>
              <a:grayscl/>
              <a:extLst>
                <a:ext uri="{28A0092B-C50C-407E-A947-70E740481C1C}">
                  <a14:useLocalDpi xmlns:a14="http://schemas.microsoft.com/office/drawing/2010/main" val="0"/>
                </a:ext>
              </a:extLst>
            </a:blip>
            <a:srcRect/>
            <a:stretch>
              <a:fillRect/>
            </a:stretch>
          </p:blipFill>
          <p:spPr bwMode="auto">
            <a:xfrm>
              <a:off x="4558" y="4110"/>
              <a:ext cx="108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7"/>
            <p:cNvSpPr>
              <a:spLocks noChangeArrowheads="1"/>
            </p:cNvSpPr>
            <p:nvPr/>
          </p:nvSpPr>
          <p:spPr bwMode="auto">
            <a:xfrm>
              <a:off x="5156" y="4128"/>
              <a:ext cx="33" cy="27"/>
            </a:xfrm>
            <a:prstGeom prst="ellipse">
              <a:avLst/>
            </a:prstGeom>
            <a:solidFill>
              <a:srgbClr val="FF0000"/>
            </a:solidFill>
            <a:ln w="9525">
              <a:solidFill>
                <a:srgbClr val="FF0000"/>
              </a:solidFill>
              <a:round/>
              <a:headEnd/>
              <a:tailEnd/>
            </a:ln>
          </p:spPr>
          <p:txBody>
            <a:bodyPr wrap="none" anchor="ctr"/>
            <a:lstStyle/>
            <a:p>
              <a:endParaRPr lang="pl-PL"/>
            </a:p>
          </p:txBody>
        </p:sp>
      </p:grpSp>
    </p:spTree>
    <p:extLst>
      <p:ext uri="{BB962C8B-B14F-4D97-AF65-F5344CB8AC3E}">
        <p14:creationId xmlns:p14="http://schemas.microsoft.com/office/powerpoint/2010/main" val="2956876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ykusz">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Wykusz">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Wykusz">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3139</TotalTime>
  <Words>1916</Words>
  <Application>Microsoft Office PowerPoint</Application>
  <PresentationFormat>Pokaz na ekranie (4:3)</PresentationFormat>
  <Paragraphs>245</Paragraphs>
  <Slides>33</Slides>
  <Notes>6</Notes>
  <HiddenSlides>1</HiddenSlides>
  <MMClips>0</MMClips>
  <ScaleCrop>false</ScaleCrop>
  <HeadingPairs>
    <vt:vector size="4" baseType="variant">
      <vt:variant>
        <vt:lpstr>Motyw</vt:lpstr>
      </vt:variant>
      <vt:variant>
        <vt:i4>1</vt:i4>
      </vt:variant>
      <vt:variant>
        <vt:lpstr>Tytuły slajdów</vt:lpstr>
      </vt:variant>
      <vt:variant>
        <vt:i4>33</vt:i4>
      </vt:variant>
    </vt:vector>
  </HeadingPairs>
  <TitlesOfParts>
    <vt:vector size="34" baseType="lpstr">
      <vt:lpstr>Wykusz</vt:lpstr>
      <vt:lpstr>Age management in Poland</vt:lpstr>
      <vt:lpstr>Presentation plan</vt:lpstr>
      <vt:lpstr>Employment rate of older workers in Poland (%)</vt:lpstr>
      <vt:lpstr>Age management</vt:lpstr>
      <vt:lpstr>Age management includs the following dimensions</vt:lpstr>
      <vt:lpstr>„Older worker”</vt:lpstr>
      <vt:lpstr>results</vt:lpstr>
      <vt:lpstr>National Programme Improvement of safety and working conditions  Stage 2, implementation period: 2011-2013</vt:lpstr>
      <vt:lpstr>Prezentacja programu PowerPoint</vt:lpstr>
      <vt:lpstr>Material</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Activities undertaken in work organization in opinions of employees</vt:lpstr>
      <vt:lpstr>Activities undertaken in health promotion in opinions of employees</vt:lpstr>
      <vt:lpstr>Participation in trainigs (%)</vt:lpstr>
      <vt:lpstr>Prezentacja programu PowerPoint</vt:lpstr>
      <vt:lpstr>Work Ability of older workers in Poland</vt:lpstr>
      <vt:lpstr>Prezentacja programu PowerPoint</vt:lpstr>
      <vt:lpstr>Work Ability Index (1)</vt:lpstr>
      <vt:lpstr>Work Ability Index (2)</vt:lpstr>
      <vt:lpstr>Prezentacja programu PowerPoint</vt:lpstr>
      <vt:lpstr>Prezentacja programu PowerPoint</vt:lpstr>
      <vt:lpstr>Multidimensional work ability model (Ilmarinen, 2010)</vt:lpstr>
      <vt:lpstr>Work Ability Index of workers 50+ (%)</vt:lpstr>
      <vt:lpstr>Results of the The cross-sectional study embraced 669 men and 536 women at the working age (2002-2004) (%)</vt:lpstr>
      <vt:lpstr>Conclusions (1)</vt:lpstr>
      <vt:lpstr>Conclusions (2)</vt:lpstr>
      <vt:lpstr>Prezentacja programu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Katarzyna Hildt-Ciupińska</dc:creator>
  <cp:lastModifiedBy>Katarzyna Hildt-Ciupińska</cp:lastModifiedBy>
  <cp:revision>175</cp:revision>
  <cp:lastPrinted>2014-09-02T12:10:49Z</cp:lastPrinted>
  <dcterms:created xsi:type="dcterms:W3CDTF">2014-04-22T09:36:10Z</dcterms:created>
  <dcterms:modified xsi:type="dcterms:W3CDTF">2014-09-03T07:08:01Z</dcterms:modified>
</cp:coreProperties>
</file>